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rchivo Black" charset="1" panose="020B0A03020202020B04"/>
      <p:regular r:id="rId28"/>
    </p:embeddedFont>
    <p:embeddedFont>
      <p:font typeface="Open Sans 1 Bold" charset="1" panose="020B0806030504020204"/>
      <p:regular r:id="rId29"/>
    </p:embeddedFont>
    <p:embeddedFont>
      <p:font typeface="Open Sans 2 Bold" charset="1" panose="020B0806030504020204"/>
      <p:regular r:id="rId30"/>
    </p:embeddedFont>
    <p:embeddedFont>
      <p:font typeface="Open Sans 2" charset="1" panose="020B0606030504020204"/>
      <p:regular r:id="rId31"/>
    </p:embeddedFont>
    <p:embeddedFont>
      <p:font typeface="Open Sans 2 Ultra-Bold" charset="1" panose="00000000000000000000"/>
      <p:regular r:id="rId32"/>
    </p:embeddedFont>
    <p:embeddedFont>
      <p:font typeface="Kollektif" charset="1" panose="020B0604020101010102"/>
      <p:regular r:id="rId33"/>
    </p:embeddedFont>
    <p:embeddedFont>
      <p:font typeface="Kollektif Bold" charset="1" panose="020B0604020101010102"/>
      <p:regular r:id="rId34"/>
    </p:embeddedFont>
    <p:embeddedFont>
      <p:font typeface="Poppins Medium" charset="1" panose="00000600000000000000"/>
      <p:regular r:id="rId35"/>
    </p:embeddedFont>
    <p:embeddedFont>
      <p:font typeface="Roboto Bold" charset="1" panose="02000000000000000000"/>
      <p:regular r:id="rId36"/>
    </p:embeddedFont>
    <p:embeddedFont>
      <p:font typeface="Open Sans 3" charset="1" panose="00000000000000000000"/>
      <p:regular r:id="rId37"/>
    </p:embeddedFont>
    <p:embeddedFont>
      <p:font typeface="Poppins"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3.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4.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5.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6.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7.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8.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32.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svg" Type="http://schemas.openxmlformats.org/officeDocument/2006/relationships/image"/><Relationship Id="rId13" Target="https://www.linkedin.com/in/k-m-naimudin/" TargetMode="External" Type="http://schemas.openxmlformats.org/officeDocument/2006/relationships/hyperlink"/><Relationship Id="rId14" Target="https://github.com/KMNaim" TargetMode="External" Type="http://schemas.openxmlformats.org/officeDocument/2006/relationships/hyperlink"/><Relationship Id="rId2" Target="../media/image1.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1.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22.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5.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true" flipV="false" rot="0">
              <a:off x="0" y="0"/>
              <a:ext cx="2534645" cy="1425738"/>
            </a:xfrm>
            <a:custGeom>
              <a:avLst/>
              <a:gdLst/>
              <a:ahLst/>
              <a:cxnLst/>
              <a:rect r="r" b="b" t="t" l="l"/>
              <a:pathLst>
                <a:path h="1425738" w="2534645">
                  <a:moveTo>
                    <a:pt x="2534645" y="0"/>
                  </a:moveTo>
                  <a:lnTo>
                    <a:pt x="0" y="0"/>
                  </a:lnTo>
                  <a:lnTo>
                    <a:pt x="0" y="1425738"/>
                  </a:lnTo>
                  <a:lnTo>
                    <a:pt x="2534645" y="1425738"/>
                  </a:lnTo>
                  <a:close/>
                </a:path>
              </a:pathLst>
            </a:custGeom>
            <a:blipFill>
              <a:blip r:embed="rId2"/>
              <a:stretch>
                <a:fillRect l="-17912" t="0" r="-17912" b="-20230"/>
              </a:stretch>
            </a:blipFill>
          </p:spPr>
        </p:sp>
      </p:grpSp>
      <p:grpSp>
        <p:nvGrpSpPr>
          <p:cNvPr name="Group 4" id="4"/>
          <p:cNvGrpSpPr/>
          <p:nvPr/>
        </p:nvGrpSpPr>
        <p:grpSpPr>
          <a:xfrm rot="0">
            <a:off x="1028700" y="2547192"/>
            <a:ext cx="13348478" cy="4796064"/>
            <a:chOff x="0" y="0"/>
            <a:chExt cx="1440001" cy="517388"/>
          </a:xfrm>
        </p:grpSpPr>
        <p:sp>
          <p:nvSpPr>
            <p:cNvPr name="Freeform 5" id="5"/>
            <p:cNvSpPr/>
            <p:nvPr/>
          </p:nvSpPr>
          <p:spPr>
            <a:xfrm flipH="false" flipV="false" rot="0">
              <a:off x="0" y="0"/>
              <a:ext cx="1440001" cy="517388"/>
            </a:xfrm>
            <a:custGeom>
              <a:avLst/>
              <a:gdLst/>
              <a:ahLst/>
              <a:cxnLst/>
              <a:rect r="r" b="b" t="t" l="l"/>
              <a:pathLst>
                <a:path h="517388" w="1440001">
                  <a:moveTo>
                    <a:pt x="20879" y="0"/>
                  </a:moveTo>
                  <a:lnTo>
                    <a:pt x="1419121" y="0"/>
                  </a:lnTo>
                  <a:cubicBezTo>
                    <a:pt x="1424659" y="0"/>
                    <a:pt x="1429970" y="2200"/>
                    <a:pt x="1433885" y="6115"/>
                  </a:cubicBezTo>
                  <a:cubicBezTo>
                    <a:pt x="1437801" y="10031"/>
                    <a:pt x="1440001" y="15342"/>
                    <a:pt x="1440001" y="20879"/>
                  </a:cubicBezTo>
                  <a:lnTo>
                    <a:pt x="1440001" y="496508"/>
                  </a:lnTo>
                  <a:cubicBezTo>
                    <a:pt x="1440001" y="508040"/>
                    <a:pt x="1430653" y="517388"/>
                    <a:pt x="1419121" y="517388"/>
                  </a:cubicBezTo>
                  <a:lnTo>
                    <a:pt x="20879" y="517388"/>
                  </a:lnTo>
                  <a:cubicBezTo>
                    <a:pt x="9348" y="517388"/>
                    <a:pt x="0" y="508040"/>
                    <a:pt x="0" y="496508"/>
                  </a:cubicBezTo>
                  <a:lnTo>
                    <a:pt x="0" y="20879"/>
                  </a:lnTo>
                  <a:cubicBezTo>
                    <a:pt x="0" y="9348"/>
                    <a:pt x="9348" y="0"/>
                    <a:pt x="20879"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6" id="6"/>
            <p:cNvSpPr txBox="true"/>
            <p:nvPr/>
          </p:nvSpPr>
          <p:spPr>
            <a:xfrm>
              <a:off x="0" y="19050"/>
              <a:ext cx="1440001" cy="498338"/>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5443330" y="8652977"/>
            <a:ext cx="1815970" cy="605323"/>
            <a:chOff x="0" y="0"/>
            <a:chExt cx="2421294" cy="807098"/>
          </a:xfrm>
        </p:grpSpPr>
        <p:grpSp>
          <p:nvGrpSpPr>
            <p:cNvPr name="Group 8" id="8"/>
            <p:cNvGrpSpPr/>
            <p:nvPr/>
          </p:nvGrpSpPr>
          <p:grpSpPr>
            <a:xfrm rot="0">
              <a:off x="0" y="0"/>
              <a:ext cx="1614196" cy="807098"/>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10" id="10"/>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1" id="11"/>
            <p:cNvGrpSpPr/>
            <p:nvPr/>
          </p:nvGrpSpPr>
          <p:grpSpPr>
            <a:xfrm rot="0">
              <a:off x="1614196" y="0"/>
              <a:ext cx="807098" cy="807098"/>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3" id="13"/>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4" id="14"/>
          <p:cNvSpPr/>
          <p:nvPr/>
        </p:nvSpPr>
        <p:spPr>
          <a:xfrm flipH="false" flipV="false" rot="0">
            <a:off x="905966" y="523658"/>
            <a:ext cx="1696742" cy="870124"/>
          </a:xfrm>
          <a:custGeom>
            <a:avLst/>
            <a:gdLst/>
            <a:ahLst/>
            <a:cxnLst/>
            <a:rect r="r" b="b" t="t" l="l"/>
            <a:pathLst>
              <a:path h="870124" w="1696742">
                <a:moveTo>
                  <a:pt x="0" y="0"/>
                </a:moveTo>
                <a:lnTo>
                  <a:pt x="1696742" y="0"/>
                </a:lnTo>
                <a:lnTo>
                  <a:pt x="1696742" y="870124"/>
                </a:lnTo>
                <a:lnTo>
                  <a:pt x="0" y="870124"/>
                </a:lnTo>
                <a:lnTo>
                  <a:pt x="0" y="0"/>
                </a:lnTo>
                <a:close/>
              </a:path>
            </a:pathLst>
          </a:custGeom>
          <a:blipFill>
            <a:blip r:embed="rId3"/>
            <a:stretch>
              <a:fillRect l="0" t="0" r="0" b="0"/>
            </a:stretch>
          </a:blipFill>
        </p:spPr>
      </p:sp>
      <p:sp>
        <p:nvSpPr>
          <p:cNvPr name="TextBox 15" id="15"/>
          <p:cNvSpPr txBox="true"/>
          <p:nvPr/>
        </p:nvSpPr>
        <p:spPr>
          <a:xfrm rot="0">
            <a:off x="1944137" y="3688810"/>
            <a:ext cx="9805443" cy="1362873"/>
          </a:xfrm>
          <a:prstGeom prst="rect">
            <a:avLst/>
          </a:prstGeom>
        </p:spPr>
        <p:txBody>
          <a:bodyPr anchor="t" rtlCol="false" tIns="0" lIns="0" bIns="0" rIns="0">
            <a:spAutoFit/>
          </a:bodyPr>
          <a:lstStyle/>
          <a:p>
            <a:pPr algn="l" marL="0" indent="0" lvl="0">
              <a:lnSpc>
                <a:spcPts val="5216"/>
              </a:lnSpc>
            </a:pPr>
            <a:r>
              <a:rPr lang="en-US" sz="5164" spc="103">
                <a:solidFill>
                  <a:srgbClr val="FFFFFF"/>
                </a:solidFill>
                <a:latin typeface="Archivo Black"/>
              </a:rPr>
              <a:t>HOTEL RESERVATION ANALYSIS WITH SQL</a:t>
            </a:r>
          </a:p>
        </p:txBody>
      </p:sp>
      <p:sp>
        <p:nvSpPr>
          <p:cNvPr name="TextBox 16" id="16"/>
          <p:cNvSpPr txBox="true"/>
          <p:nvPr/>
        </p:nvSpPr>
        <p:spPr>
          <a:xfrm rot="0">
            <a:off x="1944137" y="5741531"/>
            <a:ext cx="5827563" cy="542925"/>
          </a:xfrm>
          <a:prstGeom prst="rect">
            <a:avLst/>
          </a:prstGeom>
        </p:spPr>
        <p:txBody>
          <a:bodyPr anchor="t" rtlCol="false" tIns="0" lIns="0" bIns="0" rIns="0">
            <a:spAutoFit/>
          </a:bodyPr>
          <a:lstStyle/>
          <a:p>
            <a:pPr algn="l" marL="0" indent="0" lvl="0">
              <a:lnSpc>
                <a:spcPts val="4319"/>
              </a:lnSpc>
              <a:spcBef>
                <a:spcPct val="0"/>
              </a:spcBef>
            </a:pPr>
            <a:r>
              <a:rPr lang="en-US" sz="3599" spc="179">
                <a:solidFill>
                  <a:srgbClr val="FF914D"/>
                </a:solidFill>
                <a:latin typeface="Open Sans 1 Bold"/>
              </a:rPr>
              <a:t>K.M. NAIMUDDIN</a:t>
            </a:r>
          </a:p>
        </p:txBody>
      </p:sp>
      <p:sp>
        <p:nvSpPr>
          <p:cNvPr name="TextBox 17" id="17"/>
          <p:cNvSpPr txBox="true"/>
          <p:nvPr/>
        </p:nvSpPr>
        <p:spPr>
          <a:xfrm rot="0">
            <a:off x="1944137" y="8751858"/>
            <a:ext cx="3572847" cy="324485"/>
          </a:xfrm>
          <a:prstGeom prst="rect">
            <a:avLst/>
          </a:prstGeom>
        </p:spPr>
        <p:txBody>
          <a:bodyPr anchor="t" rtlCol="false" tIns="0" lIns="0" bIns="0" rIns="0">
            <a:spAutoFit/>
          </a:bodyPr>
          <a:lstStyle/>
          <a:p>
            <a:pPr algn="l" marL="0" indent="0" lvl="0">
              <a:lnSpc>
                <a:spcPts val="2529"/>
              </a:lnSpc>
              <a:spcBef>
                <a:spcPct val="0"/>
              </a:spcBef>
            </a:pPr>
            <a:r>
              <a:rPr lang="en-US" sz="2299" spc="45">
                <a:solidFill>
                  <a:srgbClr val="DAEFFA"/>
                </a:solidFill>
                <a:latin typeface="Open Sans 1 Bold"/>
              </a:rPr>
              <a:t>June </a:t>
            </a:r>
            <a:r>
              <a:rPr lang="en-US" sz="2299" spc="45" strike="noStrike" u="none">
                <a:solidFill>
                  <a:srgbClr val="DAEFFA"/>
                </a:solidFill>
                <a:latin typeface="Open Sans 1 Bold"/>
              </a:rPr>
              <a:t>26, 2024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863089"/>
            <a:ext cx="10386645" cy="976188"/>
          </a:xfrm>
          <a:custGeom>
            <a:avLst/>
            <a:gdLst/>
            <a:ahLst/>
            <a:cxnLst/>
            <a:rect r="r" b="b" t="t" l="l"/>
            <a:pathLst>
              <a:path h="976188" w="10386645">
                <a:moveTo>
                  <a:pt x="0" y="0"/>
                </a:moveTo>
                <a:lnTo>
                  <a:pt x="10386645" y="0"/>
                </a:lnTo>
                <a:lnTo>
                  <a:pt x="10386645" y="976189"/>
                </a:lnTo>
                <a:lnTo>
                  <a:pt x="0" y="976189"/>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Highest and lowest lead time for bookings.</a:t>
            </a:r>
          </a:p>
          <a:p>
            <a:pPr algn="l" marL="561336" indent="-280668" lvl="1">
              <a:lnSpc>
                <a:spcPts val="3899"/>
              </a:lnSpc>
              <a:spcBef>
                <a:spcPct val="0"/>
              </a:spcBef>
              <a:buFont typeface="Arial"/>
              <a:buChar char="•"/>
            </a:pPr>
            <a:r>
              <a:rPr lang="en-US" sz="2599">
                <a:solidFill>
                  <a:srgbClr val="FFFFFF"/>
                </a:solidFill>
                <a:latin typeface="Open Sans 2"/>
              </a:rPr>
              <a:t>Implications for hotel operations and marketing.</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Lead Time for Reservations</a:t>
            </a:r>
          </a:p>
        </p:txBody>
      </p:sp>
      <p:sp>
        <p:nvSpPr>
          <p:cNvPr name="TextBox 25" id="25"/>
          <p:cNvSpPr txBox="true"/>
          <p:nvPr/>
        </p:nvSpPr>
        <p:spPr>
          <a:xfrm rot="0">
            <a:off x="13855510" y="5808728"/>
            <a:ext cx="2452858" cy="589915"/>
          </a:xfrm>
          <a:prstGeom prst="rect">
            <a:avLst/>
          </a:prstGeom>
        </p:spPr>
        <p:txBody>
          <a:bodyPr anchor="t" rtlCol="false" tIns="0" lIns="0" bIns="0" rIns="0">
            <a:spAutoFit/>
          </a:bodyPr>
          <a:lstStyle/>
          <a:p>
            <a:pPr algn="ctr">
              <a:lnSpc>
                <a:spcPts val="4759"/>
              </a:lnSpc>
            </a:pPr>
            <a:r>
              <a:rPr lang="en-US" sz="3399">
                <a:solidFill>
                  <a:srgbClr val="FFFFFF"/>
                </a:solidFill>
                <a:latin typeface="Roboto Bold"/>
              </a:rPr>
              <a:t>443  ---  0</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2812681"/>
            <a:ext cx="8106339" cy="2646628"/>
          </a:xfrm>
          <a:custGeom>
            <a:avLst/>
            <a:gdLst/>
            <a:ahLst/>
            <a:cxnLst/>
            <a:rect r="r" b="b" t="t" l="l"/>
            <a:pathLst>
              <a:path h="2646628" w="8106339">
                <a:moveTo>
                  <a:pt x="0" y="0"/>
                </a:moveTo>
                <a:lnTo>
                  <a:pt x="8106339" y="0"/>
                </a:lnTo>
                <a:lnTo>
                  <a:pt x="8106339" y="2646628"/>
                </a:lnTo>
                <a:lnTo>
                  <a:pt x="0" y="2646628"/>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Most common market segment.</a:t>
            </a:r>
          </a:p>
          <a:p>
            <a:pPr algn="l" marL="561336" indent="-280668" lvl="1">
              <a:lnSpc>
                <a:spcPts val="3899"/>
              </a:lnSpc>
              <a:spcBef>
                <a:spcPct val="0"/>
              </a:spcBef>
              <a:buFont typeface="Arial"/>
              <a:buChar char="•"/>
            </a:pPr>
            <a:r>
              <a:rPr lang="en-US" sz="2599">
                <a:solidFill>
                  <a:srgbClr val="FFFFFF"/>
                </a:solidFill>
                <a:latin typeface="Open Sans 2"/>
              </a:rPr>
              <a:t>Insights into guest demographics and behavior.</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Common Market Segment</a:t>
            </a:r>
          </a:p>
        </p:txBody>
      </p:sp>
      <p:sp>
        <p:nvSpPr>
          <p:cNvPr name="TextBox 25" id="25"/>
          <p:cNvSpPr txBox="true"/>
          <p:nvPr/>
        </p:nvSpPr>
        <p:spPr>
          <a:xfrm rot="0">
            <a:off x="13865035" y="5911641"/>
            <a:ext cx="2452858" cy="415290"/>
          </a:xfrm>
          <a:prstGeom prst="rect">
            <a:avLst/>
          </a:prstGeom>
        </p:spPr>
        <p:txBody>
          <a:bodyPr anchor="t" rtlCol="false" tIns="0" lIns="0" bIns="0" rIns="0">
            <a:spAutoFit/>
          </a:bodyPr>
          <a:lstStyle/>
          <a:p>
            <a:pPr algn="ctr">
              <a:lnSpc>
                <a:spcPts val="3359"/>
              </a:lnSpc>
            </a:pPr>
            <a:r>
              <a:rPr lang="en-US" sz="2400">
                <a:solidFill>
                  <a:srgbClr val="FFFFFF"/>
                </a:solidFill>
                <a:latin typeface="Roboto Bold"/>
              </a:rPr>
              <a:t>ONLINE - 518</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195673"/>
            <a:ext cx="8834676" cy="2070307"/>
          </a:xfrm>
          <a:custGeom>
            <a:avLst/>
            <a:gdLst/>
            <a:ahLst/>
            <a:cxnLst/>
            <a:rect r="r" b="b" t="t" l="l"/>
            <a:pathLst>
              <a:path h="2070307" w="8834676">
                <a:moveTo>
                  <a:pt x="0" y="0"/>
                </a:moveTo>
                <a:lnTo>
                  <a:pt x="8834676" y="0"/>
                </a:lnTo>
                <a:lnTo>
                  <a:pt x="8834676" y="2070307"/>
                </a:lnTo>
                <a:lnTo>
                  <a:pt x="0" y="2070307"/>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Number of confirmed bookings.</a:t>
            </a:r>
          </a:p>
          <a:p>
            <a:pPr algn="l" marL="561336" indent="-280668" lvl="1">
              <a:lnSpc>
                <a:spcPts val="3899"/>
              </a:lnSpc>
              <a:spcBef>
                <a:spcPct val="0"/>
              </a:spcBef>
              <a:buFont typeface="Arial"/>
              <a:buChar char="•"/>
            </a:pPr>
            <a:r>
              <a:rPr lang="en-US" sz="2599">
                <a:solidFill>
                  <a:srgbClr val="FFFFFF"/>
                </a:solidFill>
                <a:latin typeface="Open Sans 2"/>
              </a:rPr>
              <a:t>Importance of confirmation rates.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Confirmed Reservations</a:t>
            </a:r>
          </a:p>
        </p:txBody>
      </p:sp>
      <p:sp>
        <p:nvSpPr>
          <p:cNvPr name="TextBox 25" id="25"/>
          <p:cNvSpPr txBox="true"/>
          <p:nvPr/>
        </p:nvSpPr>
        <p:spPr>
          <a:xfrm rot="0">
            <a:off x="13865035" y="5911641"/>
            <a:ext cx="2452858" cy="415290"/>
          </a:xfrm>
          <a:prstGeom prst="rect">
            <a:avLst/>
          </a:prstGeom>
        </p:spPr>
        <p:txBody>
          <a:bodyPr anchor="t" rtlCol="false" tIns="0" lIns="0" bIns="0" rIns="0">
            <a:spAutoFit/>
          </a:bodyPr>
          <a:lstStyle/>
          <a:p>
            <a:pPr algn="ctr">
              <a:lnSpc>
                <a:spcPts val="3359"/>
              </a:lnSpc>
            </a:pPr>
            <a:r>
              <a:rPr lang="en-US" sz="2400">
                <a:solidFill>
                  <a:srgbClr val="FFFFFF"/>
                </a:solidFill>
                <a:latin typeface="Roboto Bold"/>
              </a:rPr>
              <a:t>0</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879714"/>
            <a:ext cx="10228740" cy="871915"/>
          </a:xfrm>
          <a:custGeom>
            <a:avLst/>
            <a:gdLst/>
            <a:ahLst/>
            <a:cxnLst/>
            <a:rect r="r" b="b" t="t" l="l"/>
            <a:pathLst>
              <a:path h="871915" w="10228740">
                <a:moveTo>
                  <a:pt x="0" y="0"/>
                </a:moveTo>
                <a:lnTo>
                  <a:pt x="10228740" y="0"/>
                </a:lnTo>
                <a:lnTo>
                  <a:pt x="10228740" y="871916"/>
                </a:lnTo>
                <a:lnTo>
                  <a:pt x="0" y="871916"/>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Total number of adults and children.</a:t>
            </a:r>
          </a:p>
          <a:p>
            <a:pPr algn="l" marL="561336" indent="-280668" lvl="1">
              <a:lnSpc>
                <a:spcPts val="3899"/>
              </a:lnSpc>
              <a:spcBef>
                <a:spcPct val="0"/>
              </a:spcBef>
              <a:buFont typeface="Arial"/>
              <a:buChar char="•"/>
            </a:pPr>
            <a:r>
              <a:rPr lang="en-US" sz="2599">
                <a:solidFill>
                  <a:srgbClr val="FFFFFF"/>
                </a:solidFill>
                <a:latin typeface="Open Sans 2"/>
              </a:rPr>
              <a:t>Family travel trends.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Total Adults and Children</a:t>
            </a:r>
          </a:p>
        </p:txBody>
      </p:sp>
      <p:sp>
        <p:nvSpPr>
          <p:cNvPr name="TextBox 25" id="25"/>
          <p:cNvSpPr txBox="true"/>
          <p:nvPr/>
        </p:nvSpPr>
        <p:spPr>
          <a:xfrm rot="0">
            <a:off x="13855510" y="5829952"/>
            <a:ext cx="2452858" cy="559434"/>
          </a:xfrm>
          <a:prstGeom prst="rect">
            <a:avLst/>
          </a:prstGeom>
        </p:spPr>
        <p:txBody>
          <a:bodyPr anchor="t" rtlCol="false" tIns="0" lIns="0" bIns="0" rIns="0">
            <a:spAutoFit/>
          </a:bodyPr>
          <a:lstStyle/>
          <a:p>
            <a:pPr algn="ctr">
              <a:lnSpc>
                <a:spcPts val="2240"/>
              </a:lnSpc>
            </a:pPr>
            <a:r>
              <a:rPr lang="en-US" sz="1600">
                <a:solidFill>
                  <a:srgbClr val="FFFFFF"/>
                </a:solidFill>
                <a:latin typeface="Roboto Bold"/>
              </a:rPr>
              <a:t>TOTAL ADULTS -1316</a:t>
            </a:r>
          </a:p>
          <a:p>
            <a:pPr algn="ctr">
              <a:lnSpc>
                <a:spcPts val="2240"/>
              </a:lnSpc>
            </a:pPr>
            <a:r>
              <a:rPr lang="en-US" sz="1600">
                <a:solidFill>
                  <a:srgbClr val="FFFFFF"/>
                </a:solidFill>
                <a:latin typeface="Roboto Bold"/>
              </a:rPr>
              <a:t>TOTAL  CHILDREN - 69</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10716309" cy="667258"/>
            <a:chOff x="0" y="0"/>
            <a:chExt cx="6526875" cy="406400"/>
          </a:xfrm>
        </p:grpSpPr>
        <p:sp>
          <p:nvSpPr>
            <p:cNvPr name="Freeform 17" id="17"/>
            <p:cNvSpPr/>
            <p:nvPr/>
          </p:nvSpPr>
          <p:spPr>
            <a:xfrm flipH="false" flipV="false" rot="0">
              <a:off x="0" y="0"/>
              <a:ext cx="6526875" cy="406400"/>
            </a:xfrm>
            <a:custGeom>
              <a:avLst/>
              <a:gdLst/>
              <a:ahLst/>
              <a:cxnLst/>
              <a:rect r="r" b="b" t="t" l="l"/>
              <a:pathLst>
                <a:path h="406400" w="6526875">
                  <a:moveTo>
                    <a:pt x="6323675" y="0"/>
                  </a:moveTo>
                  <a:cubicBezTo>
                    <a:pt x="6435900" y="0"/>
                    <a:pt x="6526875" y="90976"/>
                    <a:pt x="6526875" y="203200"/>
                  </a:cubicBezTo>
                  <a:cubicBezTo>
                    <a:pt x="6526875" y="315424"/>
                    <a:pt x="6435900" y="406400"/>
                    <a:pt x="632367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652687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375896"/>
            <a:ext cx="10185792" cy="1760934"/>
          </a:xfrm>
          <a:custGeom>
            <a:avLst/>
            <a:gdLst/>
            <a:ahLst/>
            <a:cxnLst/>
            <a:rect r="r" b="b" t="t" l="l"/>
            <a:pathLst>
              <a:path h="1760934" w="10185792">
                <a:moveTo>
                  <a:pt x="0" y="0"/>
                </a:moveTo>
                <a:lnTo>
                  <a:pt x="10185793" y="0"/>
                </a:lnTo>
                <a:lnTo>
                  <a:pt x="10185793" y="1760933"/>
                </a:lnTo>
                <a:lnTo>
                  <a:pt x="0" y="1760933"/>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Average number of weekend nights for families.</a:t>
            </a:r>
          </a:p>
          <a:p>
            <a:pPr algn="l" marL="561336" indent="-280668" lvl="1">
              <a:lnSpc>
                <a:spcPts val="3899"/>
              </a:lnSpc>
              <a:spcBef>
                <a:spcPct val="0"/>
              </a:spcBef>
              <a:buFont typeface="Arial"/>
              <a:buChar char="•"/>
            </a:pPr>
            <a:r>
              <a:rPr lang="en-US" sz="2599">
                <a:solidFill>
                  <a:srgbClr val="FFFFFF"/>
                </a:solidFill>
                <a:latin typeface="Open Sans 2"/>
              </a:rPr>
              <a:t>Family preferences for weekend stays.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10291316"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Average Weekend Nights for Reservations with Children</a:t>
            </a:r>
          </a:p>
        </p:txBody>
      </p:sp>
      <p:sp>
        <p:nvSpPr>
          <p:cNvPr name="TextBox 25" id="25"/>
          <p:cNvSpPr txBox="true"/>
          <p:nvPr/>
        </p:nvSpPr>
        <p:spPr>
          <a:xfrm rot="0">
            <a:off x="13855510" y="5808680"/>
            <a:ext cx="2452858" cy="556895"/>
          </a:xfrm>
          <a:prstGeom prst="rect">
            <a:avLst/>
          </a:prstGeom>
        </p:spPr>
        <p:txBody>
          <a:bodyPr anchor="t" rtlCol="false" tIns="0" lIns="0" bIns="0" rIns="0">
            <a:spAutoFit/>
          </a:bodyPr>
          <a:lstStyle/>
          <a:p>
            <a:pPr algn="ctr">
              <a:lnSpc>
                <a:spcPts val="4480"/>
              </a:lnSpc>
            </a:pPr>
            <a:r>
              <a:rPr lang="en-US" sz="3200">
                <a:solidFill>
                  <a:srgbClr val="FFFFFF"/>
                </a:solidFill>
                <a:latin typeface="Roboto Bold"/>
              </a:rPr>
              <a:t>1.00</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5021756" cy="667258"/>
            <a:chOff x="0" y="0"/>
            <a:chExt cx="3058551" cy="406400"/>
          </a:xfrm>
        </p:grpSpPr>
        <p:sp>
          <p:nvSpPr>
            <p:cNvPr name="Freeform 17" id="17"/>
            <p:cNvSpPr/>
            <p:nvPr/>
          </p:nvSpPr>
          <p:spPr>
            <a:xfrm flipH="false" flipV="false" rot="0">
              <a:off x="0" y="0"/>
              <a:ext cx="3058551" cy="406400"/>
            </a:xfrm>
            <a:custGeom>
              <a:avLst/>
              <a:gdLst/>
              <a:ahLst/>
              <a:cxnLst/>
              <a:rect r="r" b="b" t="t" l="l"/>
              <a:pathLst>
                <a:path h="406400" w="3058551">
                  <a:moveTo>
                    <a:pt x="2855351" y="0"/>
                  </a:moveTo>
                  <a:cubicBezTo>
                    <a:pt x="2967575" y="0"/>
                    <a:pt x="3058551" y="90976"/>
                    <a:pt x="3058551" y="203200"/>
                  </a:cubicBezTo>
                  <a:cubicBezTo>
                    <a:pt x="3058551" y="315424"/>
                    <a:pt x="2967575" y="406400"/>
                    <a:pt x="2855351"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3058551"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304688"/>
            <a:ext cx="10185792" cy="1825200"/>
          </a:xfrm>
          <a:custGeom>
            <a:avLst/>
            <a:gdLst/>
            <a:ahLst/>
            <a:cxnLst/>
            <a:rect r="r" b="b" t="t" l="l"/>
            <a:pathLst>
              <a:path h="1825200" w="10185792">
                <a:moveTo>
                  <a:pt x="0" y="0"/>
                </a:moveTo>
                <a:lnTo>
                  <a:pt x="10185793" y="0"/>
                </a:lnTo>
                <a:lnTo>
                  <a:pt x="10185793" y="1825200"/>
                </a:lnTo>
                <a:lnTo>
                  <a:pt x="0" y="1825200"/>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Number of reservations each month.</a:t>
            </a:r>
          </a:p>
          <a:p>
            <a:pPr algn="l" marL="561336" indent="-280668" lvl="1">
              <a:lnSpc>
                <a:spcPts val="3899"/>
              </a:lnSpc>
              <a:spcBef>
                <a:spcPct val="0"/>
              </a:spcBef>
              <a:buFont typeface="Arial"/>
              <a:buChar char="•"/>
            </a:pPr>
            <a:r>
              <a:rPr lang="en-US" sz="2599">
                <a:solidFill>
                  <a:srgbClr val="FFFFFF"/>
                </a:solidFill>
                <a:latin typeface="Open Sans 2"/>
              </a:rPr>
              <a:t>Seasonal trends and peak booking times.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10291316"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Monthly Reservations</a:t>
            </a:r>
          </a:p>
        </p:txBody>
      </p:sp>
      <p:sp>
        <p:nvSpPr>
          <p:cNvPr name="TextBox 25" id="25"/>
          <p:cNvSpPr txBox="true"/>
          <p:nvPr/>
        </p:nvSpPr>
        <p:spPr>
          <a:xfrm rot="0">
            <a:off x="13855510" y="5808680"/>
            <a:ext cx="2452858" cy="556895"/>
          </a:xfrm>
          <a:prstGeom prst="rect">
            <a:avLst/>
          </a:prstGeom>
        </p:spPr>
        <p:txBody>
          <a:bodyPr anchor="t" rtlCol="false" tIns="0" lIns="0" bIns="0" rIns="0">
            <a:spAutoFit/>
          </a:bodyPr>
          <a:lstStyle/>
          <a:p>
            <a:pPr algn="ctr">
              <a:lnSpc>
                <a:spcPts val="4480"/>
              </a:lnSpc>
            </a:pPr>
            <a:r>
              <a:rPr lang="en-US" sz="3200">
                <a:solidFill>
                  <a:srgbClr val="FFFFFF"/>
                </a:solidFill>
                <a:latin typeface="Roboto Bold"/>
              </a:rPr>
              <a:t>700</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6537955" cy="667258"/>
            <a:chOff x="0" y="0"/>
            <a:chExt cx="3982007" cy="406400"/>
          </a:xfrm>
        </p:grpSpPr>
        <p:sp>
          <p:nvSpPr>
            <p:cNvPr name="Freeform 17" id="17"/>
            <p:cNvSpPr/>
            <p:nvPr/>
          </p:nvSpPr>
          <p:spPr>
            <a:xfrm flipH="false" flipV="false" rot="0">
              <a:off x="0" y="0"/>
              <a:ext cx="3982007" cy="406400"/>
            </a:xfrm>
            <a:custGeom>
              <a:avLst/>
              <a:gdLst/>
              <a:ahLst/>
              <a:cxnLst/>
              <a:rect r="r" b="b" t="t" l="l"/>
              <a:pathLst>
                <a:path h="406400" w="3982007">
                  <a:moveTo>
                    <a:pt x="3778807" y="0"/>
                  </a:moveTo>
                  <a:cubicBezTo>
                    <a:pt x="3891031" y="0"/>
                    <a:pt x="3982007" y="90976"/>
                    <a:pt x="3982007" y="203200"/>
                  </a:cubicBezTo>
                  <a:cubicBezTo>
                    <a:pt x="3982007" y="315424"/>
                    <a:pt x="3891031" y="406400"/>
                    <a:pt x="3778807"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3982007"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122575" y="3236687"/>
            <a:ext cx="10228740" cy="1821556"/>
          </a:xfrm>
          <a:custGeom>
            <a:avLst/>
            <a:gdLst/>
            <a:ahLst/>
            <a:cxnLst/>
            <a:rect r="r" b="b" t="t" l="l"/>
            <a:pathLst>
              <a:path h="1821556" w="10228740">
                <a:moveTo>
                  <a:pt x="0" y="0"/>
                </a:moveTo>
                <a:lnTo>
                  <a:pt x="10228740" y="0"/>
                </a:lnTo>
                <a:lnTo>
                  <a:pt x="10228740" y="1821556"/>
                </a:lnTo>
                <a:lnTo>
                  <a:pt x="0" y="1821556"/>
                </a:lnTo>
                <a:lnTo>
                  <a:pt x="0" y="0"/>
                </a:lnTo>
                <a:close/>
              </a:path>
            </a:pathLst>
          </a:custGeom>
          <a:blipFill>
            <a:blip r:embed="rId10"/>
            <a:stretch>
              <a:fillRect l="0" t="0" r="0" b="0"/>
            </a:stretch>
          </a:blipFill>
        </p:spPr>
      </p:sp>
      <p:grpSp>
        <p:nvGrpSpPr>
          <p:cNvPr name="Group 21" id="21"/>
          <p:cNvGrpSpPr/>
          <p:nvPr/>
        </p:nvGrpSpPr>
        <p:grpSpPr>
          <a:xfrm rot="0">
            <a:off x="13340918" y="5427851"/>
            <a:ext cx="3010396" cy="1960634"/>
            <a:chOff x="0" y="0"/>
            <a:chExt cx="1247989" cy="812800"/>
          </a:xfrm>
        </p:grpSpPr>
        <p:sp>
          <p:nvSpPr>
            <p:cNvPr name="Freeform 22" id="22"/>
            <p:cNvSpPr/>
            <p:nvPr/>
          </p:nvSpPr>
          <p:spPr>
            <a:xfrm flipH="false" flipV="false" rot="0">
              <a:off x="0" y="0"/>
              <a:ext cx="1247989" cy="812800"/>
            </a:xfrm>
            <a:custGeom>
              <a:avLst/>
              <a:gdLst/>
              <a:ahLst/>
              <a:cxnLst/>
              <a:rect r="r" b="b" t="t" l="l"/>
              <a:pathLst>
                <a:path h="812800" w="1247989">
                  <a:moveTo>
                    <a:pt x="59150" y="0"/>
                  </a:moveTo>
                  <a:lnTo>
                    <a:pt x="1188840" y="0"/>
                  </a:lnTo>
                  <a:cubicBezTo>
                    <a:pt x="1204527" y="0"/>
                    <a:pt x="1219572" y="6232"/>
                    <a:pt x="1230665" y="17325"/>
                  </a:cubicBezTo>
                  <a:cubicBezTo>
                    <a:pt x="1241758" y="28417"/>
                    <a:pt x="1247989" y="43462"/>
                    <a:pt x="1247989" y="59150"/>
                  </a:cubicBezTo>
                  <a:lnTo>
                    <a:pt x="1247989" y="753650"/>
                  </a:lnTo>
                  <a:cubicBezTo>
                    <a:pt x="1247989" y="769338"/>
                    <a:pt x="1241758" y="784383"/>
                    <a:pt x="1230665" y="795475"/>
                  </a:cubicBezTo>
                  <a:cubicBezTo>
                    <a:pt x="1219572" y="806568"/>
                    <a:pt x="1204527" y="812800"/>
                    <a:pt x="1188840" y="812800"/>
                  </a:cubicBezTo>
                  <a:lnTo>
                    <a:pt x="59150" y="812800"/>
                  </a:lnTo>
                  <a:cubicBezTo>
                    <a:pt x="43462" y="812800"/>
                    <a:pt x="28417" y="806568"/>
                    <a:pt x="17325" y="795475"/>
                  </a:cubicBezTo>
                  <a:cubicBezTo>
                    <a:pt x="6232" y="784383"/>
                    <a:pt x="0" y="769338"/>
                    <a:pt x="0" y="753650"/>
                  </a:cubicBezTo>
                  <a:lnTo>
                    <a:pt x="0" y="59150"/>
                  </a:lnTo>
                  <a:cubicBezTo>
                    <a:pt x="0" y="43462"/>
                    <a:pt x="6232" y="28417"/>
                    <a:pt x="17325" y="17325"/>
                  </a:cubicBezTo>
                  <a:cubicBezTo>
                    <a:pt x="28417" y="6232"/>
                    <a:pt x="43462" y="0"/>
                    <a:pt x="59150" y="0"/>
                  </a:cubicBezTo>
                  <a:close/>
                </a:path>
              </a:pathLst>
            </a:custGeom>
            <a:blipFill>
              <a:blip r:embed="rId11"/>
              <a:stretch>
                <a:fillRect l="-13248" t="-2214" r="-6193" b="-407"/>
              </a:stretch>
            </a:blipFill>
          </p:spPr>
        </p:sp>
      </p:grpSp>
      <p:sp>
        <p:nvSpPr>
          <p:cNvPr name="Freeform 23" id="23"/>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Average duration of stay per room type.</a:t>
            </a:r>
          </a:p>
          <a:p>
            <a:pPr algn="l" marL="561336" indent="-280668" lvl="1">
              <a:lnSpc>
                <a:spcPts val="3899"/>
              </a:lnSpc>
              <a:spcBef>
                <a:spcPct val="0"/>
              </a:spcBef>
              <a:buFont typeface="Arial"/>
              <a:buChar char="•"/>
            </a:pPr>
            <a:r>
              <a:rPr lang="en-US" sz="2599">
                <a:solidFill>
                  <a:srgbClr val="FFFFFF"/>
                </a:solidFill>
                <a:latin typeface="Open Sans 2"/>
              </a:rPr>
              <a:t>Preferences for different room types.</a:t>
            </a:r>
          </a:p>
        </p:txBody>
      </p:sp>
      <p:sp>
        <p:nvSpPr>
          <p:cNvPr name="TextBox 25" id="25"/>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6" id="26"/>
          <p:cNvSpPr txBox="true"/>
          <p:nvPr/>
        </p:nvSpPr>
        <p:spPr>
          <a:xfrm rot="0">
            <a:off x="2246783" y="1058148"/>
            <a:ext cx="10291316"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Average Nights per Room Type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11200315" cy="667258"/>
            <a:chOff x="0" y="0"/>
            <a:chExt cx="6821664" cy="406400"/>
          </a:xfrm>
        </p:grpSpPr>
        <p:sp>
          <p:nvSpPr>
            <p:cNvPr name="Freeform 17" id="17"/>
            <p:cNvSpPr/>
            <p:nvPr/>
          </p:nvSpPr>
          <p:spPr>
            <a:xfrm flipH="false" flipV="false" rot="0">
              <a:off x="0" y="0"/>
              <a:ext cx="6821664" cy="406400"/>
            </a:xfrm>
            <a:custGeom>
              <a:avLst/>
              <a:gdLst/>
              <a:ahLst/>
              <a:cxnLst/>
              <a:rect r="r" b="b" t="t" l="l"/>
              <a:pathLst>
                <a:path h="406400" w="6821664">
                  <a:moveTo>
                    <a:pt x="6618464" y="0"/>
                  </a:moveTo>
                  <a:cubicBezTo>
                    <a:pt x="6730688" y="0"/>
                    <a:pt x="6821664" y="90976"/>
                    <a:pt x="6821664" y="203200"/>
                  </a:cubicBezTo>
                  <a:cubicBezTo>
                    <a:pt x="6821664" y="315424"/>
                    <a:pt x="6730688" y="406400"/>
                    <a:pt x="6618464"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6821664"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122575" y="3017831"/>
            <a:ext cx="10228740" cy="2335218"/>
          </a:xfrm>
          <a:custGeom>
            <a:avLst/>
            <a:gdLst/>
            <a:ahLst/>
            <a:cxnLst/>
            <a:rect r="r" b="b" t="t" l="l"/>
            <a:pathLst>
              <a:path h="2335218" w="10228740">
                <a:moveTo>
                  <a:pt x="0" y="0"/>
                </a:moveTo>
                <a:lnTo>
                  <a:pt x="10228740" y="0"/>
                </a:lnTo>
                <a:lnTo>
                  <a:pt x="10228740" y="2335218"/>
                </a:lnTo>
                <a:lnTo>
                  <a:pt x="0" y="2335218"/>
                </a:lnTo>
                <a:lnTo>
                  <a:pt x="0" y="0"/>
                </a:lnTo>
                <a:close/>
              </a:path>
            </a:pathLst>
          </a:custGeom>
          <a:blipFill>
            <a:blip r:embed="rId10"/>
            <a:stretch>
              <a:fillRect l="0" t="0" r="0" b="0"/>
            </a:stretch>
          </a:blipFill>
        </p:spPr>
      </p:sp>
      <p:sp>
        <p:nvSpPr>
          <p:cNvPr name="TextBox 21" id="21"/>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Most common room type for families.</a:t>
            </a:r>
          </a:p>
          <a:p>
            <a:pPr algn="l" marL="561336" indent="-280668" lvl="1">
              <a:lnSpc>
                <a:spcPts val="3899"/>
              </a:lnSpc>
              <a:spcBef>
                <a:spcPct val="0"/>
              </a:spcBef>
              <a:buFont typeface="Arial"/>
              <a:buChar char="•"/>
            </a:pPr>
            <a:r>
              <a:rPr lang="en-US" sz="2599">
                <a:solidFill>
                  <a:srgbClr val="FFFFFF"/>
                </a:solidFill>
                <a:latin typeface="Open Sans 2"/>
              </a:rPr>
              <a:t>Average price for that room type.</a:t>
            </a:r>
          </a:p>
        </p:txBody>
      </p:sp>
      <p:sp>
        <p:nvSpPr>
          <p:cNvPr name="TextBox 22" id="22"/>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3" id="23"/>
          <p:cNvSpPr txBox="true"/>
          <p:nvPr/>
        </p:nvSpPr>
        <p:spPr>
          <a:xfrm rot="0">
            <a:off x="2246783" y="1058148"/>
            <a:ext cx="10291316"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Most Common Room Type and Average Price for Families</a:t>
            </a:r>
          </a:p>
        </p:txBody>
      </p:sp>
      <p:sp>
        <p:nvSpPr>
          <p:cNvPr name="Freeform 24" id="24"/>
          <p:cNvSpPr/>
          <p:nvPr/>
        </p:nvSpPr>
        <p:spPr>
          <a:xfrm flipH="false" flipV="false" rot="0">
            <a:off x="13530469" y="5732705"/>
            <a:ext cx="2820846" cy="887284"/>
          </a:xfrm>
          <a:custGeom>
            <a:avLst/>
            <a:gdLst/>
            <a:ahLst/>
            <a:cxnLst/>
            <a:rect r="r" b="b" t="t" l="l"/>
            <a:pathLst>
              <a:path h="887284" w="2820846">
                <a:moveTo>
                  <a:pt x="0" y="0"/>
                </a:moveTo>
                <a:lnTo>
                  <a:pt x="2820846" y="0"/>
                </a:lnTo>
                <a:lnTo>
                  <a:pt x="2820846" y="887284"/>
                </a:lnTo>
                <a:lnTo>
                  <a:pt x="0" y="887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3714463" y="5738197"/>
            <a:ext cx="2452858" cy="809625"/>
          </a:xfrm>
          <a:prstGeom prst="rect">
            <a:avLst/>
          </a:prstGeom>
        </p:spPr>
        <p:txBody>
          <a:bodyPr anchor="t" rtlCol="false" tIns="0" lIns="0" bIns="0" rIns="0">
            <a:spAutoFit/>
          </a:bodyPr>
          <a:lstStyle/>
          <a:p>
            <a:pPr algn="ctr">
              <a:lnSpc>
                <a:spcPts val="2100"/>
              </a:lnSpc>
            </a:pPr>
            <a:r>
              <a:rPr lang="en-US" sz="1500">
                <a:solidFill>
                  <a:srgbClr val="FFFFFF"/>
                </a:solidFill>
                <a:latin typeface="Roboto Bold"/>
              </a:rPr>
              <a:t>ROOM TYPE 1</a:t>
            </a:r>
          </a:p>
          <a:p>
            <a:pPr algn="ctr">
              <a:lnSpc>
                <a:spcPts val="2100"/>
              </a:lnSpc>
            </a:pPr>
            <a:r>
              <a:rPr lang="en-US" sz="1500">
                <a:solidFill>
                  <a:srgbClr val="FFFFFF"/>
                </a:solidFill>
                <a:latin typeface="Roboto Bold"/>
              </a:rPr>
              <a:t>count - 24</a:t>
            </a:r>
          </a:p>
          <a:p>
            <a:pPr algn="ctr">
              <a:lnSpc>
                <a:spcPts val="2100"/>
              </a:lnSpc>
            </a:pPr>
            <a:r>
              <a:rPr lang="en-US" sz="1500">
                <a:solidFill>
                  <a:srgbClr val="FFFFFF"/>
                </a:solidFill>
                <a:latin typeface="Roboto Bold"/>
              </a:rPr>
              <a:t>AVERAGE PRICE - </a:t>
            </a:r>
            <a:r>
              <a:rPr lang="en-US" sz="1500">
                <a:solidFill>
                  <a:srgbClr val="FFFFFF"/>
                </a:solidFill>
                <a:latin typeface="Roboto Bold"/>
              </a:rPr>
              <a:t>123.12</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11200315" cy="667258"/>
            <a:chOff x="0" y="0"/>
            <a:chExt cx="6821664" cy="406400"/>
          </a:xfrm>
        </p:grpSpPr>
        <p:sp>
          <p:nvSpPr>
            <p:cNvPr name="Freeform 17" id="17"/>
            <p:cNvSpPr/>
            <p:nvPr/>
          </p:nvSpPr>
          <p:spPr>
            <a:xfrm flipH="false" flipV="false" rot="0">
              <a:off x="0" y="0"/>
              <a:ext cx="6821664" cy="406400"/>
            </a:xfrm>
            <a:custGeom>
              <a:avLst/>
              <a:gdLst/>
              <a:ahLst/>
              <a:cxnLst/>
              <a:rect r="r" b="b" t="t" l="l"/>
              <a:pathLst>
                <a:path h="406400" w="6821664">
                  <a:moveTo>
                    <a:pt x="6618464" y="0"/>
                  </a:moveTo>
                  <a:cubicBezTo>
                    <a:pt x="6730688" y="0"/>
                    <a:pt x="6821664" y="90976"/>
                    <a:pt x="6821664" y="203200"/>
                  </a:cubicBezTo>
                  <a:cubicBezTo>
                    <a:pt x="6821664" y="315424"/>
                    <a:pt x="6730688" y="406400"/>
                    <a:pt x="6618464"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6821664"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131227"/>
            <a:ext cx="10185792" cy="2304279"/>
          </a:xfrm>
          <a:custGeom>
            <a:avLst/>
            <a:gdLst/>
            <a:ahLst/>
            <a:cxnLst/>
            <a:rect r="r" b="b" t="t" l="l"/>
            <a:pathLst>
              <a:path h="2304279" w="10185792">
                <a:moveTo>
                  <a:pt x="0" y="0"/>
                </a:moveTo>
                <a:lnTo>
                  <a:pt x="10185793" y="0"/>
                </a:lnTo>
                <a:lnTo>
                  <a:pt x="10185793" y="2304279"/>
                </a:lnTo>
                <a:lnTo>
                  <a:pt x="0" y="2304279"/>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Market segment with the highest average room price.</a:t>
            </a:r>
          </a:p>
          <a:p>
            <a:pPr algn="l" marL="561336" indent="-280668" lvl="1">
              <a:lnSpc>
                <a:spcPts val="3899"/>
              </a:lnSpc>
              <a:spcBef>
                <a:spcPct val="0"/>
              </a:spcBef>
              <a:buFont typeface="Arial"/>
              <a:buChar char="•"/>
            </a:pPr>
            <a:r>
              <a:rPr lang="en-US" sz="2599">
                <a:solidFill>
                  <a:srgbClr val="FFFFFF"/>
                </a:solidFill>
                <a:latin typeface="Open Sans 2"/>
              </a:rPr>
              <a:t>Strategic insights for targeting high-value segments.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10291316"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Highest Average Price per Market Segment</a:t>
            </a:r>
          </a:p>
        </p:txBody>
      </p:sp>
      <p:sp>
        <p:nvSpPr>
          <p:cNvPr name="TextBox 25" id="25"/>
          <p:cNvSpPr txBox="true"/>
          <p:nvPr/>
        </p:nvSpPr>
        <p:spPr>
          <a:xfrm rot="0">
            <a:off x="13865035" y="5911641"/>
            <a:ext cx="2452858" cy="398780"/>
          </a:xfrm>
          <a:prstGeom prst="rect">
            <a:avLst/>
          </a:prstGeom>
        </p:spPr>
        <p:txBody>
          <a:bodyPr anchor="t" rtlCol="false" tIns="0" lIns="0" bIns="0" rIns="0">
            <a:spAutoFit/>
          </a:bodyPr>
          <a:lstStyle/>
          <a:p>
            <a:pPr algn="ctr">
              <a:lnSpc>
                <a:spcPts val="3220"/>
              </a:lnSpc>
            </a:pPr>
            <a:r>
              <a:rPr lang="en-US" sz="2300">
                <a:solidFill>
                  <a:srgbClr val="FFFFFF"/>
                </a:solidFill>
                <a:latin typeface="Roboto Bold"/>
              </a:rPr>
              <a:t>ONLINE - 112.45</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5443330" y="8955638"/>
            <a:ext cx="1815970" cy="605323"/>
            <a:chOff x="0" y="0"/>
            <a:chExt cx="2421294" cy="807098"/>
          </a:xfrm>
        </p:grpSpPr>
        <p:grpSp>
          <p:nvGrpSpPr>
            <p:cNvPr name="Group 3" id="3"/>
            <p:cNvGrpSpPr/>
            <p:nvPr/>
          </p:nvGrpSpPr>
          <p:grpSpPr>
            <a:xfrm rot="0">
              <a:off x="0" y="0"/>
              <a:ext cx="1614196" cy="807098"/>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5" id="5"/>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614196" y="0"/>
              <a:ext cx="807098" cy="807098"/>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8" id="8"/>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grpSp>
        <p:nvGrpSpPr>
          <p:cNvPr name="Group 9" id="9"/>
          <p:cNvGrpSpPr/>
          <p:nvPr/>
        </p:nvGrpSpPr>
        <p:grpSpPr>
          <a:xfrm rot="0">
            <a:off x="1028700" y="2281818"/>
            <a:ext cx="1676641" cy="1673206"/>
            <a:chOff x="0" y="0"/>
            <a:chExt cx="597821" cy="596596"/>
          </a:xfrm>
        </p:grpSpPr>
        <p:sp>
          <p:nvSpPr>
            <p:cNvPr name="Freeform 10" id="10"/>
            <p:cNvSpPr/>
            <p:nvPr/>
          </p:nvSpPr>
          <p:spPr>
            <a:xfrm flipH="false" flipV="false" rot="0">
              <a:off x="0" y="0"/>
              <a:ext cx="597821" cy="596596"/>
            </a:xfrm>
            <a:custGeom>
              <a:avLst/>
              <a:gdLst/>
              <a:ahLst/>
              <a:cxnLst/>
              <a:rect r="r" b="b" t="t" l="l"/>
              <a:pathLst>
                <a:path h="596596" w="597821">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11" id="11"/>
            <p:cNvSpPr txBox="true"/>
            <p:nvPr/>
          </p:nvSpPr>
          <p:spPr>
            <a:xfrm>
              <a:off x="0" y="19050"/>
              <a:ext cx="597821" cy="577546"/>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12" id="12"/>
          <p:cNvGrpSpPr/>
          <p:nvPr/>
        </p:nvGrpSpPr>
        <p:grpSpPr>
          <a:xfrm rot="0">
            <a:off x="1028700" y="4896499"/>
            <a:ext cx="1676641" cy="1673206"/>
            <a:chOff x="0" y="0"/>
            <a:chExt cx="597821" cy="596596"/>
          </a:xfrm>
        </p:grpSpPr>
        <p:sp>
          <p:nvSpPr>
            <p:cNvPr name="Freeform 13" id="13"/>
            <p:cNvSpPr/>
            <p:nvPr/>
          </p:nvSpPr>
          <p:spPr>
            <a:xfrm flipH="false" flipV="false" rot="0">
              <a:off x="0" y="0"/>
              <a:ext cx="597821" cy="596596"/>
            </a:xfrm>
            <a:custGeom>
              <a:avLst/>
              <a:gdLst/>
              <a:ahLst/>
              <a:cxnLst/>
              <a:rect r="r" b="b" t="t" l="l"/>
              <a:pathLst>
                <a:path h="596596" w="597821">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14" id="14"/>
            <p:cNvSpPr txBox="true"/>
            <p:nvPr/>
          </p:nvSpPr>
          <p:spPr>
            <a:xfrm>
              <a:off x="0" y="19050"/>
              <a:ext cx="597821" cy="577546"/>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15" id="15"/>
          <p:cNvGrpSpPr/>
          <p:nvPr/>
        </p:nvGrpSpPr>
        <p:grpSpPr>
          <a:xfrm rot="0">
            <a:off x="9144000" y="2281818"/>
            <a:ext cx="1676641" cy="1673206"/>
            <a:chOff x="0" y="0"/>
            <a:chExt cx="597821" cy="596596"/>
          </a:xfrm>
        </p:grpSpPr>
        <p:sp>
          <p:nvSpPr>
            <p:cNvPr name="Freeform 16" id="16"/>
            <p:cNvSpPr/>
            <p:nvPr/>
          </p:nvSpPr>
          <p:spPr>
            <a:xfrm flipH="false" flipV="false" rot="0">
              <a:off x="0" y="0"/>
              <a:ext cx="597821" cy="596596"/>
            </a:xfrm>
            <a:custGeom>
              <a:avLst/>
              <a:gdLst/>
              <a:ahLst/>
              <a:cxnLst/>
              <a:rect r="r" b="b" t="t" l="l"/>
              <a:pathLst>
                <a:path h="596596" w="597821">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17" id="17"/>
            <p:cNvSpPr txBox="true"/>
            <p:nvPr/>
          </p:nvSpPr>
          <p:spPr>
            <a:xfrm>
              <a:off x="0" y="19050"/>
              <a:ext cx="597821" cy="577546"/>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18" id="18"/>
          <p:cNvGrpSpPr/>
          <p:nvPr/>
        </p:nvGrpSpPr>
        <p:grpSpPr>
          <a:xfrm rot="0">
            <a:off x="9144000" y="4896499"/>
            <a:ext cx="1676641" cy="1673206"/>
            <a:chOff x="0" y="0"/>
            <a:chExt cx="597821" cy="596596"/>
          </a:xfrm>
        </p:grpSpPr>
        <p:sp>
          <p:nvSpPr>
            <p:cNvPr name="Freeform 19" id="19"/>
            <p:cNvSpPr/>
            <p:nvPr/>
          </p:nvSpPr>
          <p:spPr>
            <a:xfrm flipH="false" flipV="false" rot="0">
              <a:off x="0" y="0"/>
              <a:ext cx="597821" cy="596596"/>
            </a:xfrm>
            <a:custGeom>
              <a:avLst/>
              <a:gdLst/>
              <a:ahLst/>
              <a:cxnLst/>
              <a:rect r="r" b="b" t="t" l="l"/>
              <a:pathLst>
                <a:path h="596596" w="597821">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20" id="20"/>
            <p:cNvSpPr txBox="true"/>
            <p:nvPr/>
          </p:nvSpPr>
          <p:spPr>
            <a:xfrm>
              <a:off x="0" y="19050"/>
              <a:ext cx="597821" cy="577546"/>
            </a:xfrm>
            <a:prstGeom prst="rect">
              <a:avLst/>
            </a:prstGeom>
          </p:spPr>
          <p:txBody>
            <a:bodyPr anchor="ctr" rtlCol="false" tIns="50800" lIns="50800" bIns="50800" rIns="50800"/>
            <a:lstStyle/>
            <a:p>
              <a:pPr algn="ctr" marL="0" indent="0" lvl="0">
                <a:lnSpc>
                  <a:spcPts val="2089"/>
                </a:lnSpc>
                <a:spcBef>
                  <a:spcPct val="0"/>
                </a:spcBef>
              </a:pPr>
            </a:p>
          </p:txBody>
        </p:sp>
      </p:grpSp>
      <p:sp>
        <p:nvSpPr>
          <p:cNvPr name="Freeform 21" id="21"/>
          <p:cNvSpPr/>
          <p:nvPr/>
        </p:nvSpPr>
        <p:spPr>
          <a:xfrm flipH="false" flipV="false" rot="0">
            <a:off x="9498211" y="2629171"/>
            <a:ext cx="1077226" cy="942083"/>
          </a:xfrm>
          <a:custGeom>
            <a:avLst/>
            <a:gdLst/>
            <a:ahLst/>
            <a:cxnLst/>
            <a:rect r="r" b="b" t="t" l="l"/>
            <a:pathLst>
              <a:path h="942083" w="1077226">
                <a:moveTo>
                  <a:pt x="0" y="0"/>
                </a:moveTo>
                <a:lnTo>
                  <a:pt x="1077226" y="0"/>
                </a:lnTo>
                <a:lnTo>
                  <a:pt x="1077226" y="942084"/>
                </a:lnTo>
                <a:lnTo>
                  <a:pt x="0" y="94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9384850" y="5132347"/>
            <a:ext cx="1190587" cy="1201510"/>
          </a:xfrm>
          <a:custGeom>
            <a:avLst/>
            <a:gdLst/>
            <a:ahLst/>
            <a:cxnLst/>
            <a:rect r="r" b="b" t="t" l="l"/>
            <a:pathLst>
              <a:path h="1201510" w="1190587">
                <a:moveTo>
                  <a:pt x="0" y="0"/>
                </a:moveTo>
                <a:lnTo>
                  <a:pt x="1190587" y="0"/>
                </a:lnTo>
                <a:lnTo>
                  <a:pt x="1190587" y="1201510"/>
                </a:lnTo>
                <a:lnTo>
                  <a:pt x="0" y="1201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331550" y="5132347"/>
            <a:ext cx="1162461" cy="1201510"/>
          </a:xfrm>
          <a:custGeom>
            <a:avLst/>
            <a:gdLst/>
            <a:ahLst/>
            <a:cxnLst/>
            <a:rect r="r" b="b" t="t" l="l"/>
            <a:pathLst>
              <a:path h="1201510" w="1162461">
                <a:moveTo>
                  <a:pt x="0" y="0"/>
                </a:moveTo>
                <a:lnTo>
                  <a:pt x="1162461" y="0"/>
                </a:lnTo>
                <a:lnTo>
                  <a:pt x="1162461" y="1201510"/>
                </a:lnTo>
                <a:lnTo>
                  <a:pt x="0" y="1201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251044" y="2472467"/>
            <a:ext cx="1231952" cy="1255493"/>
          </a:xfrm>
          <a:custGeom>
            <a:avLst/>
            <a:gdLst/>
            <a:ahLst/>
            <a:cxnLst/>
            <a:rect r="r" b="b" t="t" l="l"/>
            <a:pathLst>
              <a:path h="1255493" w="1231952">
                <a:moveTo>
                  <a:pt x="0" y="0"/>
                </a:moveTo>
                <a:lnTo>
                  <a:pt x="1231952" y="0"/>
                </a:lnTo>
                <a:lnTo>
                  <a:pt x="1231952" y="1255492"/>
                </a:lnTo>
                <a:lnTo>
                  <a:pt x="0" y="12554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5920679" y="7406257"/>
            <a:ext cx="1676641" cy="1673206"/>
            <a:chOff x="0" y="0"/>
            <a:chExt cx="597821" cy="596596"/>
          </a:xfrm>
        </p:grpSpPr>
        <p:sp>
          <p:nvSpPr>
            <p:cNvPr name="Freeform 26" id="26"/>
            <p:cNvSpPr/>
            <p:nvPr/>
          </p:nvSpPr>
          <p:spPr>
            <a:xfrm flipH="false" flipV="false" rot="0">
              <a:off x="0" y="0"/>
              <a:ext cx="597821" cy="596596"/>
            </a:xfrm>
            <a:custGeom>
              <a:avLst/>
              <a:gdLst/>
              <a:ahLst/>
              <a:cxnLst/>
              <a:rect r="r" b="b" t="t" l="l"/>
              <a:pathLst>
                <a:path h="596596" w="597821">
                  <a:moveTo>
                    <a:pt x="166231" y="0"/>
                  </a:moveTo>
                  <a:lnTo>
                    <a:pt x="431590" y="0"/>
                  </a:lnTo>
                  <a:cubicBezTo>
                    <a:pt x="475677" y="0"/>
                    <a:pt x="517959" y="17514"/>
                    <a:pt x="549133" y="48688"/>
                  </a:cubicBezTo>
                  <a:cubicBezTo>
                    <a:pt x="580307" y="79862"/>
                    <a:pt x="597821" y="122144"/>
                    <a:pt x="597821" y="166231"/>
                  </a:cubicBezTo>
                  <a:lnTo>
                    <a:pt x="597821" y="430366"/>
                  </a:lnTo>
                  <a:cubicBezTo>
                    <a:pt x="597821" y="522172"/>
                    <a:pt x="523397" y="596596"/>
                    <a:pt x="431590" y="596596"/>
                  </a:cubicBezTo>
                  <a:lnTo>
                    <a:pt x="166231" y="596596"/>
                  </a:lnTo>
                  <a:cubicBezTo>
                    <a:pt x="122144" y="596596"/>
                    <a:pt x="79862" y="579083"/>
                    <a:pt x="48688" y="547908"/>
                  </a:cubicBezTo>
                  <a:cubicBezTo>
                    <a:pt x="17514" y="516734"/>
                    <a:pt x="0" y="474453"/>
                    <a:pt x="0" y="430366"/>
                  </a:cubicBezTo>
                  <a:lnTo>
                    <a:pt x="0" y="166231"/>
                  </a:lnTo>
                  <a:cubicBezTo>
                    <a:pt x="0" y="74424"/>
                    <a:pt x="74424" y="0"/>
                    <a:pt x="166231"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27" id="27"/>
            <p:cNvSpPr txBox="true"/>
            <p:nvPr/>
          </p:nvSpPr>
          <p:spPr>
            <a:xfrm>
              <a:off x="0" y="19050"/>
              <a:ext cx="597821" cy="577546"/>
            </a:xfrm>
            <a:prstGeom prst="rect">
              <a:avLst/>
            </a:prstGeom>
          </p:spPr>
          <p:txBody>
            <a:bodyPr anchor="ctr" rtlCol="false" tIns="50800" lIns="50800" bIns="50800" rIns="50800"/>
            <a:lstStyle/>
            <a:p>
              <a:pPr algn="ctr" marL="0" indent="0" lvl="0">
                <a:lnSpc>
                  <a:spcPts val="2089"/>
                </a:lnSpc>
                <a:spcBef>
                  <a:spcPct val="0"/>
                </a:spcBef>
              </a:pPr>
            </a:p>
          </p:txBody>
        </p:sp>
      </p:grpSp>
      <p:sp>
        <p:nvSpPr>
          <p:cNvPr name="Freeform 28" id="28"/>
          <p:cNvSpPr/>
          <p:nvPr/>
        </p:nvSpPr>
        <p:spPr>
          <a:xfrm flipH="false" flipV="false" rot="0">
            <a:off x="6002086" y="7643007"/>
            <a:ext cx="1513826" cy="1199707"/>
          </a:xfrm>
          <a:custGeom>
            <a:avLst/>
            <a:gdLst/>
            <a:ahLst/>
            <a:cxnLst/>
            <a:rect r="r" b="b" t="t" l="l"/>
            <a:pathLst>
              <a:path h="1199707" w="1513826">
                <a:moveTo>
                  <a:pt x="0" y="0"/>
                </a:moveTo>
                <a:lnTo>
                  <a:pt x="1513827" y="0"/>
                </a:lnTo>
                <a:lnTo>
                  <a:pt x="1513827" y="1199707"/>
                </a:lnTo>
                <a:lnTo>
                  <a:pt x="0" y="11997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3269325" y="3533155"/>
            <a:ext cx="11051633" cy="763270"/>
          </a:xfrm>
          <a:prstGeom prst="rect">
            <a:avLst/>
          </a:prstGeom>
        </p:spPr>
        <p:txBody>
          <a:bodyPr anchor="t" rtlCol="false" tIns="0" lIns="0" bIns="0" rIns="0">
            <a:spAutoFit/>
          </a:bodyPr>
          <a:lstStyle/>
          <a:p>
            <a:pPr algn="l">
              <a:lnSpc>
                <a:spcPts val="3080"/>
              </a:lnSpc>
              <a:spcBef>
                <a:spcPct val="0"/>
              </a:spcBef>
            </a:pPr>
            <a:r>
              <a:rPr lang="en-US" sz="2200">
                <a:solidFill>
                  <a:srgbClr val="1E1D22"/>
                </a:solidFill>
                <a:latin typeface="Open Sans 2"/>
              </a:rPr>
              <a:t>700 total reservations.</a:t>
            </a:r>
          </a:p>
          <a:p>
            <a:pPr algn="l" marL="0" indent="0" lvl="0">
              <a:lnSpc>
                <a:spcPts val="3080"/>
              </a:lnSpc>
              <a:spcBef>
                <a:spcPct val="0"/>
              </a:spcBef>
            </a:pPr>
          </a:p>
        </p:txBody>
      </p:sp>
      <p:sp>
        <p:nvSpPr>
          <p:cNvPr name="TextBox 30" id="30"/>
          <p:cNvSpPr txBox="true"/>
          <p:nvPr/>
        </p:nvSpPr>
        <p:spPr>
          <a:xfrm rot="0">
            <a:off x="3269325" y="6157213"/>
            <a:ext cx="3949374" cy="763270"/>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577 reservations in 2018, indicating a peak.</a:t>
            </a:r>
          </a:p>
        </p:txBody>
      </p:sp>
      <p:sp>
        <p:nvSpPr>
          <p:cNvPr name="TextBox 31" id="31"/>
          <p:cNvSpPr txBox="true"/>
          <p:nvPr/>
        </p:nvSpPr>
        <p:spPr>
          <a:xfrm rot="0">
            <a:off x="3269325" y="2281818"/>
            <a:ext cx="3168339" cy="971550"/>
          </a:xfrm>
          <a:prstGeom prst="rect">
            <a:avLst/>
          </a:prstGeom>
        </p:spPr>
        <p:txBody>
          <a:bodyPr anchor="t" rtlCol="false" tIns="0" lIns="0" bIns="0" rIns="0">
            <a:spAutoFit/>
          </a:bodyPr>
          <a:lstStyle/>
          <a:p>
            <a:pPr algn="l" marL="0" indent="0" lvl="0">
              <a:lnSpc>
                <a:spcPts val="3839"/>
              </a:lnSpc>
              <a:spcBef>
                <a:spcPct val="0"/>
              </a:spcBef>
            </a:pPr>
            <a:r>
              <a:rPr lang="en-US" sz="3199" spc="159">
                <a:solidFill>
                  <a:srgbClr val="3B4366"/>
                </a:solidFill>
                <a:latin typeface="Open Sans 2 Ultra-Bold"/>
              </a:rPr>
              <a:t>Total Reservations</a:t>
            </a:r>
          </a:p>
        </p:txBody>
      </p:sp>
      <p:sp>
        <p:nvSpPr>
          <p:cNvPr name="TextBox 32" id="32"/>
          <p:cNvSpPr txBox="true"/>
          <p:nvPr/>
        </p:nvSpPr>
        <p:spPr>
          <a:xfrm rot="0">
            <a:off x="3269325" y="4909429"/>
            <a:ext cx="2365154" cy="925490"/>
          </a:xfrm>
          <a:prstGeom prst="rect">
            <a:avLst/>
          </a:prstGeom>
        </p:spPr>
        <p:txBody>
          <a:bodyPr anchor="t" rtlCol="false" tIns="0" lIns="0" bIns="0" rIns="0">
            <a:spAutoFit/>
          </a:bodyPr>
          <a:lstStyle/>
          <a:p>
            <a:pPr algn="l" marL="0" indent="0" lvl="0">
              <a:lnSpc>
                <a:spcPts val="3695"/>
              </a:lnSpc>
              <a:spcBef>
                <a:spcPct val="0"/>
              </a:spcBef>
            </a:pPr>
            <a:r>
              <a:rPr lang="en-US" sz="3079" spc="153">
                <a:solidFill>
                  <a:srgbClr val="3B4366"/>
                </a:solidFill>
                <a:latin typeface="Open Sans 2 Ultra-Bold"/>
              </a:rPr>
              <a:t>Yearly Trends</a:t>
            </a:r>
          </a:p>
        </p:txBody>
      </p:sp>
      <p:sp>
        <p:nvSpPr>
          <p:cNvPr name="TextBox 33" id="33"/>
          <p:cNvSpPr txBox="true"/>
          <p:nvPr/>
        </p:nvSpPr>
        <p:spPr>
          <a:xfrm rot="0">
            <a:off x="11382616" y="3491382"/>
            <a:ext cx="5876684" cy="37274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Meal Plan 1, chosen in 527 reservations.</a:t>
            </a:r>
          </a:p>
        </p:txBody>
      </p:sp>
      <p:sp>
        <p:nvSpPr>
          <p:cNvPr name="TextBox 34" id="34"/>
          <p:cNvSpPr txBox="true"/>
          <p:nvPr/>
        </p:nvSpPr>
        <p:spPr>
          <a:xfrm rot="0">
            <a:off x="11382616" y="2306329"/>
            <a:ext cx="3414848" cy="925490"/>
          </a:xfrm>
          <a:prstGeom prst="rect">
            <a:avLst/>
          </a:prstGeom>
        </p:spPr>
        <p:txBody>
          <a:bodyPr anchor="t" rtlCol="false" tIns="0" lIns="0" bIns="0" rIns="0">
            <a:spAutoFit/>
          </a:bodyPr>
          <a:lstStyle/>
          <a:p>
            <a:pPr algn="l" marL="0" indent="0" lvl="0">
              <a:lnSpc>
                <a:spcPts val="3695"/>
              </a:lnSpc>
              <a:spcBef>
                <a:spcPct val="0"/>
              </a:spcBef>
            </a:pPr>
            <a:r>
              <a:rPr lang="en-US" sz="3079" spc="153">
                <a:solidFill>
                  <a:srgbClr val="3B4366"/>
                </a:solidFill>
                <a:latin typeface="Open Sans 2 Ultra-Bold"/>
              </a:rPr>
              <a:t>Popular Meal Plan</a:t>
            </a:r>
          </a:p>
        </p:txBody>
      </p:sp>
      <p:sp>
        <p:nvSpPr>
          <p:cNvPr name="TextBox 35" id="35"/>
          <p:cNvSpPr txBox="true"/>
          <p:nvPr/>
        </p:nvSpPr>
        <p:spPr>
          <a:xfrm rot="0">
            <a:off x="11382616" y="6206395"/>
            <a:ext cx="5876684" cy="37274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Room Type 1, with 534 bookings.</a:t>
            </a:r>
          </a:p>
        </p:txBody>
      </p:sp>
      <p:sp>
        <p:nvSpPr>
          <p:cNvPr name="TextBox 36" id="36"/>
          <p:cNvSpPr txBox="true"/>
          <p:nvPr/>
        </p:nvSpPr>
        <p:spPr>
          <a:xfrm rot="0">
            <a:off x="11382616" y="4909429"/>
            <a:ext cx="3881379" cy="925490"/>
          </a:xfrm>
          <a:prstGeom prst="rect">
            <a:avLst/>
          </a:prstGeom>
        </p:spPr>
        <p:txBody>
          <a:bodyPr anchor="t" rtlCol="false" tIns="0" lIns="0" bIns="0" rIns="0">
            <a:spAutoFit/>
          </a:bodyPr>
          <a:lstStyle/>
          <a:p>
            <a:pPr algn="l" marL="0" indent="0" lvl="0">
              <a:lnSpc>
                <a:spcPts val="3695"/>
              </a:lnSpc>
              <a:spcBef>
                <a:spcPct val="0"/>
              </a:spcBef>
            </a:pPr>
            <a:r>
              <a:rPr lang="en-US" sz="3079" spc="153">
                <a:solidFill>
                  <a:srgbClr val="3B4366"/>
                </a:solidFill>
                <a:latin typeface="Open Sans 2 Ultra-Bold"/>
              </a:rPr>
              <a:t>Common Room Type</a:t>
            </a:r>
          </a:p>
        </p:txBody>
      </p:sp>
      <p:sp>
        <p:nvSpPr>
          <p:cNvPr name="TextBox 37" id="37"/>
          <p:cNvSpPr txBox="true"/>
          <p:nvPr/>
        </p:nvSpPr>
        <p:spPr>
          <a:xfrm rot="0">
            <a:off x="8161304" y="8666971"/>
            <a:ext cx="5162001" cy="37274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Online segment, with 518 reservations.</a:t>
            </a:r>
          </a:p>
        </p:txBody>
      </p:sp>
      <p:sp>
        <p:nvSpPr>
          <p:cNvPr name="TextBox 38" id="38"/>
          <p:cNvSpPr txBox="true"/>
          <p:nvPr/>
        </p:nvSpPr>
        <p:spPr>
          <a:xfrm rot="0">
            <a:off x="8161304" y="7419188"/>
            <a:ext cx="2365154" cy="925490"/>
          </a:xfrm>
          <a:prstGeom prst="rect">
            <a:avLst/>
          </a:prstGeom>
        </p:spPr>
        <p:txBody>
          <a:bodyPr anchor="t" rtlCol="false" tIns="0" lIns="0" bIns="0" rIns="0">
            <a:spAutoFit/>
          </a:bodyPr>
          <a:lstStyle/>
          <a:p>
            <a:pPr algn="l" marL="0" indent="0" lvl="0">
              <a:lnSpc>
                <a:spcPts val="3695"/>
              </a:lnSpc>
              <a:spcBef>
                <a:spcPct val="0"/>
              </a:spcBef>
            </a:pPr>
            <a:r>
              <a:rPr lang="en-US" sz="3079" spc="153">
                <a:solidFill>
                  <a:srgbClr val="3B4366"/>
                </a:solidFill>
                <a:latin typeface="Open Sans 2 Ultra-Bold"/>
              </a:rPr>
              <a:t>Market Segment</a:t>
            </a:r>
          </a:p>
        </p:txBody>
      </p:sp>
      <p:grpSp>
        <p:nvGrpSpPr>
          <p:cNvPr name="Group 39" id="39"/>
          <p:cNvGrpSpPr/>
          <p:nvPr/>
        </p:nvGrpSpPr>
        <p:grpSpPr>
          <a:xfrm rot="0">
            <a:off x="7257036" y="459235"/>
            <a:ext cx="3773929" cy="1108208"/>
            <a:chOff x="0" y="0"/>
            <a:chExt cx="1169627" cy="343459"/>
          </a:xfrm>
        </p:grpSpPr>
        <p:sp>
          <p:nvSpPr>
            <p:cNvPr name="Freeform 40" id="40"/>
            <p:cNvSpPr/>
            <p:nvPr/>
          </p:nvSpPr>
          <p:spPr>
            <a:xfrm flipH="false" flipV="false" rot="0">
              <a:off x="0" y="0"/>
              <a:ext cx="1169627" cy="343459"/>
            </a:xfrm>
            <a:custGeom>
              <a:avLst/>
              <a:gdLst/>
              <a:ahLst/>
              <a:cxnLst/>
              <a:rect r="r" b="b" t="t" l="l"/>
              <a:pathLst>
                <a:path h="343459" w="1169627">
                  <a:moveTo>
                    <a:pt x="73851" y="0"/>
                  </a:moveTo>
                  <a:lnTo>
                    <a:pt x="1095776" y="0"/>
                  </a:lnTo>
                  <a:cubicBezTo>
                    <a:pt x="1136563" y="0"/>
                    <a:pt x="1169627" y="33064"/>
                    <a:pt x="1169627" y="73851"/>
                  </a:cubicBezTo>
                  <a:lnTo>
                    <a:pt x="1169627" y="269608"/>
                  </a:lnTo>
                  <a:cubicBezTo>
                    <a:pt x="1169627" y="289194"/>
                    <a:pt x="1161846" y="307979"/>
                    <a:pt x="1147996" y="321829"/>
                  </a:cubicBezTo>
                  <a:cubicBezTo>
                    <a:pt x="1134146" y="335678"/>
                    <a:pt x="1115362" y="343459"/>
                    <a:pt x="1095776" y="343459"/>
                  </a:cubicBezTo>
                  <a:lnTo>
                    <a:pt x="73851" y="343459"/>
                  </a:lnTo>
                  <a:cubicBezTo>
                    <a:pt x="54265" y="343459"/>
                    <a:pt x="35480" y="335678"/>
                    <a:pt x="21631" y="321829"/>
                  </a:cubicBezTo>
                  <a:cubicBezTo>
                    <a:pt x="7781" y="307979"/>
                    <a:pt x="0" y="289194"/>
                    <a:pt x="0" y="269608"/>
                  </a:cubicBezTo>
                  <a:lnTo>
                    <a:pt x="0" y="73851"/>
                  </a:lnTo>
                  <a:cubicBezTo>
                    <a:pt x="0" y="54265"/>
                    <a:pt x="7781" y="35480"/>
                    <a:pt x="21631" y="21631"/>
                  </a:cubicBezTo>
                  <a:cubicBezTo>
                    <a:pt x="35480" y="7781"/>
                    <a:pt x="54265" y="0"/>
                    <a:pt x="7385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1" id="41"/>
            <p:cNvSpPr txBox="true"/>
            <p:nvPr/>
          </p:nvSpPr>
          <p:spPr>
            <a:xfrm>
              <a:off x="0" y="19050"/>
              <a:ext cx="1169627" cy="324409"/>
            </a:xfrm>
            <a:prstGeom prst="rect">
              <a:avLst/>
            </a:prstGeom>
          </p:spPr>
          <p:txBody>
            <a:bodyPr anchor="ctr" rtlCol="false" tIns="50800" lIns="50800" bIns="50800" rIns="50800"/>
            <a:lstStyle/>
            <a:p>
              <a:pPr algn="ctr">
                <a:lnSpc>
                  <a:spcPts val="2089"/>
                </a:lnSpc>
              </a:pPr>
            </a:p>
          </p:txBody>
        </p:sp>
      </p:grpSp>
      <p:sp>
        <p:nvSpPr>
          <p:cNvPr name="TextBox 42" id="42"/>
          <p:cNvSpPr txBox="true"/>
          <p:nvPr/>
        </p:nvSpPr>
        <p:spPr>
          <a:xfrm rot="0">
            <a:off x="0" y="771525"/>
            <a:ext cx="18288000" cy="485775"/>
          </a:xfrm>
          <a:prstGeom prst="rect">
            <a:avLst/>
          </a:prstGeom>
        </p:spPr>
        <p:txBody>
          <a:bodyPr anchor="t" rtlCol="false" tIns="0" lIns="0" bIns="0" rIns="0">
            <a:spAutoFit/>
          </a:bodyPr>
          <a:lstStyle/>
          <a:p>
            <a:pPr algn="ctr" marL="0" indent="0" lvl="0">
              <a:lnSpc>
                <a:spcPts val="3839"/>
              </a:lnSpc>
              <a:spcBef>
                <a:spcPct val="0"/>
              </a:spcBef>
            </a:pPr>
            <a:r>
              <a:rPr lang="en-US" sz="3199" spc="159">
                <a:solidFill>
                  <a:srgbClr val="FFFFFF"/>
                </a:solidFill>
                <a:latin typeface="Open Sans 2 Ultra-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2423477" y="2524125"/>
            <a:ext cx="5864523" cy="6594382"/>
            <a:chOff x="0" y="0"/>
            <a:chExt cx="812800" cy="913956"/>
          </a:xfrm>
        </p:grpSpPr>
        <p:sp>
          <p:nvSpPr>
            <p:cNvPr name="Freeform 3" id="3"/>
            <p:cNvSpPr/>
            <p:nvPr/>
          </p:nvSpPr>
          <p:spPr>
            <a:xfrm flipH="false" flipV="false" rot="0">
              <a:off x="0" y="0"/>
              <a:ext cx="812800" cy="913956"/>
            </a:xfrm>
            <a:custGeom>
              <a:avLst/>
              <a:gdLst/>
              <a:ahLst/>
              <a:cxnLst/>
              <a:rect r="r" b="b" t="t" l="l"/>
              <a:pathLst>
                <a:path h="913956" w="812800">
                  <a:moveTo>
                    <a:pt x="0" y="0"/>
                  </a:moveTo>
                  <a:lnTo>
                    <a:pt x="812800" y="0"/>
                  </a:lnTo>
                  <a:lnTo>
                    <a:pt x="812800" y="913956"/>
                  </a:lnTo>
                  <a:lnTo>
                    <a:pt x="0" y="913956"/>
                  </a:lnTo>
                  <a:close/>
                </a:path>
              </a:pathLst>
            </a:custGeom>
            <a:blipFill>
              <a:blip r:embed="rId2"/>
              <a:stretch>
                <a:fillRect l="-31792" t="0" r="-36664" b="0"/>
              </a:stretch>
            </a:blipFill>
          </p:spPr>
        </p:sp>
      </p:grpSp>
      <p:grpSp>
        <p:nvGrpSpPr>
          <p:cNvPr name="Group 4" id="4"/>
          <p:cNvGrpSpPr/>
          <p:nvPr/>
        </p:nvGrpSpPr>
        <p:grpSpPr>
          <a:xfrm rot="0">
            <a:off x="416030" y="416411"/>
            <a:ext cx="14579082" cy="1651794"/>
            <a:chOff x="0" y="0"/>
            <a:chExt cx="1572755" cy="178191"/>
          </a:xfrm>
        </p:grpSpPr>
        <p:sp>
          <p:nvSpPr>
            <p:cNvPr name="Freeform 5" id="5"/>
            <p:cNvSpPr/>
            <p:nvPr/>
          </p:nvSpPr>
          <p:spPr>
            <a:xfrm flipH="false" flipV="false" rot="0">
              <a:off x="0" y="0"/>
              <a:ext cx="1572755" cy="178191"/>
            </a:xfrm>
            <a:custGeom>
              <a:avLst/>
              <a:gdLst/>
              <a:ahLst/>
              <a:cxnLst/>
              <a:rect r="r" b="b" t="t" l="l"/>
              <a:pathLst>
                <a:path h="178191" w="1572755">
                  <a:moveTo>
                    <a:pt x="19117" y="0"/>
                  </a:moveTo>
                  <a:lnTo>
                    <a:pt x="1553638" y="0"/>
                  </a:lnTo>
                  <a:cubicBezTo>
                    <a:pt x="1558709" y="0"/>
                    <a:pt x="1563571" y="2014"/>
                    <a:pt x="1567156" y="5599"/>
                  </a:cubicBezTo>
                  <a:cubicBezTo>
                    <a:pt x="1570741" y="9184"/>
                    <a:pt x="1572755" y="14047"/>
                    <a:pt x="1572755" y="19117"/>
                  </a:cubicBezTo>
                  <a:lnTo>
                    <a:pt x="1572755" y="159074"/>
                  </a:lnTo>
                  <a:cubicBezTo>
                    <a:pt x="1572755" y="169632"/>
                    <a:pt x="1564196" y="178191"/>
                    <a:pt x="1553638" y="178191"/>
                  </a:cubicBezTo>
                  <a:lnTo>
                    <a:pt x="19117" y="178191"/>
                  </a:lnTo>
                  <a:cubicBezTo>
                    <a:pt x="14047" y="178191"/>
                    <a:pt x="9184" y="176177"/>
                    <a:pt x="5599" y="172592"/>
                  </a:cubicBezTo>
                  <a:cubicBezTo>
                    <a:pt x="2014" y="169007"/>
                    <a:pt x="0" y="164145"/>
                    <a:pt x="0" y="159074"/>
                  </a:cubicBezTo>
                  <a:lnTo>
                    <a:pt x="0" y="19117"/>
                  </a:lnTo>
                  <a:cubicBezTo>
                    <a:pt x="0" y="8559"/>
                    <a:pt x="8559" y="0"/>
                    <a:pt x="19117"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572755" cy="159141"/>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0895822" y="8815845"/>
            <a:ext cx="1210647" cy="605323"/>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2106469" y="8815845"/>
            <a:ext cx="605323" cy="605323"/>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sp>
        <p:nvSpPr>
          <p:cNvPr name="TextBox 13" id="13"/>
          <p:cNvSpPr txBox="true"/>
          <p:nvPr/>
        </p:nvSpPr>
        <p:spPr>
          <a:xfrm rot="0">
            <a:off x="1028700" y="981075"/>
            <a:ext cx="13747805" cy="495300"/>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FFFFFF"/>
                </a:solidFill>
                <a:latin typeface="Open Sans 2 Bold"/>
              </a:rPr>
              <a:t>Introduction</a:t>
            </a:r>
          </a:p>
        </p:txBody>
      </p:sp>
      <p:sp>
        <p:nvSpPr>
          <p:cNvPr name="TextBox 14" id="14"/>
          <p:cNvSpPr txBox="true"/>
          <p:nvPr/>
        </p:nvSpPr>
        <p:spPr>
          <a:xfrm rot="0">
            <a:off x="1028700" y="4179615"/>
            <a:ext cx="10925539" cy="115379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The hotel industry relies on data to make informed decisions and enhance guest experiences. By analyzing reservation data, hotels can identify trends, preferences, and areas for operational improvements.</a:t>
            </a:r>
          </a:p>
        </p:txBody>
      </p:sp>
      <p:sp>
        <p:nvSpPr>
          <p:cNvPr name="TextBox 15" id="15"/>
          <p:cNvSpPr txBox="true"/>
          <p:nvPr/>
        </p:nvSpPr>
        <p:spPr>
          <a:xfrm rot="0">
            <a:off x="1028700" y="7045867"/>
            <a:ext cx="10925539" cy="115379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1E1D22"/>
                </a:solidFill>
                <a:latin typeface="Open Sans 2"/>
              </a:rPr>
              <a:t>The goals of this analysis are to uncover insights into guest preferences, booking trends, and key factors affecting hotel operations. This will help in optimizing marketing strategies and improving overall guest satisfaction.</a:t>
            </a:r>
          </a:p>
        </p:txBody>
      </p:sp>
      <p:sp>
        <p:nvSpPr>
          <p:cNvPr name="TextBox 16" id="16"/>
          <p:cNvSpPr txBox="true"/>
          <p:nvPr/>
        </p:nvSpPr>
        <p:spPr>
          <a:xfrm rot="0">
            <a:off x="1028700" y="3602583"/>
            <a:ext cx="2141971" cy="485775"/>
          </a:xfrm>
          <a:prstGeom prst="rect">
            <a:avLst/>
          </a:prstGeom>
        </p:spPr>
        <p:txBody>
          <a:bodyPr anchor="t" rtlCol="false" tIns="0" lIns="0" bIns="0" rIns="0">
            <a:spAutoFit/>
          </a:bodyPr>
          <a:lstStyle/>
          <a:p>
            <a:pPr algn="l" marL="0" indent="0" lvl="0">
              <a:lnSpc>
                <a:spcPts val="3839"/>
              </a:lnSpc>
              <a:spcBef>
                <a:spcPct val="0"/>
              </a:spcBef>
            </a:pPr>
            <a:r>
              <a:rPr lang="en-US" sz="3199" spc="159">
                <a:solidFill>
                  <a:srgbClr val="3B4366"/>
                </a:solidFill>
                <a:latin typeface="Open Sans 2 Ultra-Bold"/>
              </a:rPr>
              <a:t>Purpose </a:t>
            </a:r>
          </a:p>
        </p:txBody>
      </p:sp>
      <p:sp>
        <p:nvSpPr>
          <p:cNvPr name="TextBox 17" id="17"/>
          <p:cNvSpPr txBox="true"/>
          <p:nvPr/>
        </p:nvSpPr>
        <p:spPr>
          <a:xfrm rot="0">
            <a:off x="1028700" y="6466252"/>
            <a:ext cx="2141971" cy="485775"/>
          </a:xfrm>
          <a:prstGeom prst="rect">
            <a:avLst/>
          </a:prstGeom>
        </p:spPr>
        <p:txBody>
          <a:bodyPr anchor="t" rtlCol="false" tIns="0" lIns="0" bIns="0" rIns="0">
            <a:spAutoFit/>
          </a:bodyPr>
          <a:lstStyle/>
          <a:p>
            <a:pPr algn="l" marL="0" indent="0" lvl="0">
              <a:lnSpc>
                <a:spcPts val="3839"/>
              </a:lnSpc>
              <a:spcBef>
                <a:spcPct val="0"/>
              </a:spcBef>
            </a:pPr>
            <a:r>
              <a:rPr lang="en-US" sz="3199" spc="159">
                <a:solidFill>
                  <a:srgbClr val="3B4366"/>
                </a:solidFill>
                <a:latin typeface="Open Sans 2 Ultra-Bold"/>
              </a:rPr>
              <a:t>Goals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420215" y="0"/>
            <a:ext cx="6839085" cy="7963923"/>
            <a:chOff x="0" y="0"/>
            <a:chExt cx="812800" cy="946483"/>
          </a:xfrm>
        </p:grpSpPr>
        <p:sp>
          <p:nvSpPr>
            <p:cNvPr name="Freeform 3" id="3"/>
            <p:cNvSpPr/>
            <p:nvPr/>
          </p:nvSpPr>
          <p:spPr>
            <a:xfrm flipH="false" flipV="false" rot="0">
              <a:off x="0" y="0"/>
              <a:ext cx="812800" cy="946483"/>
            </a:xfrm>
            <a:custGeom>
              <a:avLst/>
              <a:gdLst/>
              <a:ahLst/>
              <a:cxnLst/>
              <a:rect r="r" b="b" t="t" l="l"/>
              <a:pathLst>
                <a:path h="946483" w="812800">
                  <a:moveTo>
                    <a:pt x="0" y="0"/>
                  </a:moveTo>
                  <a:lnTo>
                    <a:pt x="812800" y="0"/>
                  </a:lnTo>
                  <a:lnTo>
                    <a:pt x="812800" y="946483"/>
                  </a:lnTo>
                  <a:lnTo>
                    <a:pt x="0" y="946483"/>
                  </a:lnTo>
                  <a:close/>
                </a:path>
              </a:pathLst>
            </a:custGeom>
            <a:blipFill>
              <a:blip r:embed="rId2"/>
              <a:stretch>
                <a:fillRect l="-41630" t="0" r="-41630" b="0"/>
              </a:stretch>
            </a:blipFill>
          </p:spPr>
        </p:sp>
      </p:grpSp>
      <p:grpSp>
        <p:nvGrpSpPr>
          <p:cNvPr name="Group 4" id="4"/>
          <p:cNvGrpSpPr/>
          <p:nvPr/>
        </p:nvGrpSpPr>
        <p:grpSpPr>
          <a:xfrm rot="0">
            <a:off x="468863" y="687835"/>
            <a:ext cx="11010122" cy="3183786"/>
            <a:chOff x="0" y="0"/>
            <a:chExt cx="1187745" cy="343459"/>
          </a:xfrm>
        </p:grpSpPr>
        <p:sp>
          <p:nvSpPr>
            <p:cNvPr name="Freeform 5" id="5"/>
            <p:cNvSpPr/>
            <p:nvPr/>
          </p:nvSpPr>
          <p:spPr>
            <a:xfrm flipH="false" flipV="false" rot="0">
              <a:off x="0" y="0"/>
              <a:ext cx="1187745" cy="343459"/>
            </a:xfrm>
            <a:custGeom>
              <a:avLst/>
              <a:gdLst/>
              <a:ahLst/>
              <a:cxnLst/>
              <a:rect r="r" b="b" t="t" l="l"/>
              <a:pathLst>
                <a:path h="343459" w="1187745">
                  <a:moveTo>
                    <a:pt x="25314" y="0"/>
                  </a:moveTo>
                  <a:lnTo>
                    <a:pt x="1162431" y="0"/>
                  </a:lnTo>
                  <a:cubicBezTo>
                    <a:pt x="1169145" y="0"/>
                    <a:pt x="1175583" y="2667"/>
                    <a:pt x="1180331" y="7414"/>
                  </a:cubicBezTo>
                  <a:cubicBezTo>
                    <a:pt x="1185078" y="12162"/>
                    <a:pt x="1187745" y="18600"/>
                    <a:pt x="1187745" y="25314"/>
                  </a:cubicBezTo>
                  <a:lnTo>
                    <a:pt x="1187745" y="318145"/>
                  </a:lnTo>
                  <a:cubicBezTo>
                    <a:pt x="1187745" y="332126"/>
                    <a:pt x="1176411" y="343459"/>
                    <a:pt x="1162431" y="343459"/>
                  </a:cubicBezTo>
                  <a:lnTo>
                    <a:pt x="25314" y="343459"/>
                  </a:lnTo>
                  <a:cubicBezTo>
                    <a:pt x="18600" y="343459"/>
                    <a:pt x="12162" y="340792"/>
                    <a:pt x="7414" y="336045"/>
                  </a:cubicBezTo>
                  <a:cubicBezTo>
                    <a:pt x="2667" y="331297"/>
                    <a:pt x="0" y="324859"/>
                    <a:pt x="0" y="318145"/>
                  </a:cubicBezTo>
                  <a:lnTo>
                    <a:pt x="0" y="25314"/>
                  </a:lnTo>
                  <a:cubicBezTo>
                    <a:pt x="0" y="11333"/>
                    <a:pt x="11333" y="0"/>
                    <a:pt x="25314"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187745" cy="324409"/>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1288313" y="1812659"/>
            <a:ext cx="8130772" cy="934137"/>
          </a:xfrm>
          <a:prstGeom prst="rect">
            <a:avLst/>
          </a:prstGeom>
        </p:spPr>
        <p:txBody>
          <a:bodyPr anchor="t" rtlCol="false" tIns="0" lIns="0" bIns="0" rIns="0">
            <a:spAutoFit/>
          </a:bodyPr>
          <a:lstStyle/>
          <a:p>
            <a:pPr algn="l" marL="0" indent="0" lvl="0">
              <a:lnSpc>
                <a:spcPts val="3839"/>
              </a:lnSpc>
              <a:spcBef>
                <a:spcPct val="0"/>
              </a:spcBef>
            </a:pPr>
            <a:r>
              <a:rPr lang="en-US" sz="3199" spc="159">
                <a:solidFill>
                  <a:srgbClr val="FFFFFF"/>
                </a:solidFill>
                <a:latin typeface="Open Sans 2 Ultra-Bold"/>
              </a:rPr>
              <a:t>Implications for hotel operations and marketing.</a:t>
            </a:r>
          </a:p>
        </p:txBody>
      </p:sp>
      <p:sp>
        <p:nvSpPr>
          <p:cNvPr name="TextBox 8" id="8"/>
          <p:cNvSpPr txBox="true"/>
          <p:nvPr/>
        </p:nvSpPr>
        <p:spPr>
          <a:xfrm rot="0">
            <a:off x="1028700" y="4370069"/>
            <a:ext cx="9204614" cy="4478656"/>
          </a:xfrm>
          <a:prstGeom prst="rect">
            <a:avLst/>
          </a:prstGeom>
        </p:spPr>
        <p:txBody>
          <a:bodyPr anchor="t" rtlCol="false" tIns="0" lIns="0" bIns="0" rIns="0">
            <a:spAutoFit/>
          </a:bodyPr>
          <a:lstStyle/>
          <a:p>
            <a:pPr algn="just">
              <a:lnSpc>
                <a:spcPts val="3299"/>
              </a:lnSpc>
            </a:pPr>
            <a:r>
              <a:rPr lang="en-US" sz="2199">
                <a:solidFill>
                  <a:srgbClr val="1E1D22"/>
                </a:solidFill>
                <a:latin typeface="Open Sans 2 Bold"/>
              </a:rPr>
              <a:t>Operational Planning:</a:t>
            </a:r>
          </a:p>
          <a:p>
            <a:pPr algn="just" marL="474976" indent="-237488" lvl="1">
              <a:lnSpc>
                <a:spcPts val="3299"/>
              </a:lnSpc>
              <a:buFont typeface="Arial"/>
              <a:buChar char="•"/>
            </a:pPr>
            <a:r>
              <a:rPr lang="en-US" sz="2199">
                <a:solidFill>
                  <a:srgbClr val="1E1D22"/>
                </a:solidFill>
                <a:latin typeface="Open Sans 2"/>
              </a:rPr>
              <a:t>Optimize inventory and staffing based on trends and lead times.</a:t>
            </a:r>
          </a:p>
          <a:p>
            <a:pPr algn="just">
              <a:lnSpc>
                <a:spcPts val="3299"/>
              </a:lnSpc>
            </a:pPr>
            <a:r>
              <a:rPr lang="en-US" sz="2199">
                <a:solidFill>
                  <a:srgbClr val="1E1D22"/>
                </a:solidFill>
                <a:latin typeface="Open Sans 2 Bold"/>
              </a:rPr>
              <a:t>Marketing Strategies:</a:t>
            </a:r>
          </a:p>
          <a:p>
            <a:pPr algn="just" marL="474976" indent="-237488" lvl="1">
              <a:lnSpc>
                <a:spcPts val="3299"/>
              </a:lnSpc>
              <a:buFont typeface="Arial"/>
              <a:buChar char="•"/>
            </a:pPr>
            <a:r>
              <a:rPr lang="en-US" sz="2199">
                <a:solidFill>
                  <a:srgbClr val="1E1D22"/>
                </a:solidFill>
                <a:latin typeface="Open Sans 2"/>
              </a:rPr>
              <a:t>Target campaigns and promotions based on popular meal plans and booking channels.</a:t>
            </a:r>
          </a:p>
          <a:p>
            <a:pPr algn="just">
              <a:lnSpc>
                <a:spcPts val="3299"/>
              </a:lnSpc>
            </a:pPr>
            <a:r>
              <a:rPr lang="en-US" sz="2199">
                <a:solidFill>
                  <a:srgbClr val="1E1D22"/>
                </a:solidFill>
                <a:latin typeface="Open Sans 2 Bold"/>
              </a:rPr>
              <a:t>Revenue Management:</a:t>
            </a:r>
          </a:p>
          <a:p>
            <a:pPr algn="just" marL="474976" indent="-237488" lvl="1">
              <a:lnSpc>
                <a:spcPts val="3299"/>
              </a:lnSpc>
              <a:buFont typeface="Arial"/>
              <a:buChar char="•"/>
            </a:pPr>
            <a:r>
              <a:rPr lang="en-US" sz="2199">
                <a:solidFill>
                  <a:srgbClr val="1E1D22"/>
                </a:solidFill>
                <a:latin typeface="Open Sans 2"/>
              </a:rPr>
              <a:t>Implement dynamic pricing strategies to maximize revenue.</a:t>
            </a:r>
          </a:p>
          <a:p>
            <a:pPr algn="just">
              <a:lnSpc>
                <a:spcPts val="3299"/>
              </a:lnSpc>
            </a:pPr>
            <a:r>
              <a:rPr lang="en-US" sz="2199">
                <a:solidFill>
                  <a:srgbClr val="1E1D22"/>
                </a:solidFill>
                <a:latin typeface="Open Sans 2 Bold"/>
              </a:rPr>
              <a:t>Customer Experience:</a:t>
            </a:r>
          </a:p>
          <a:p>
            <a:pPr algn="just" marL="474976" indent="-237488" lvl="1">
              <a:lnSpc>
                <a:spcPts val="3299"/>
              </a:lnSpc>
              <a:buFont typeface="Arial"/>
              <a:buChar char="•"/>
            </a:pPr>
            <a:r>
              <a:rPr lang="en-US" sz="2199">
                <a:solidFill>
                  <a:srgbClr val="1E1D22"/>
                </a:solidFill>
                <a:latin typeface="Open Sans 2"/>
              </a:rPr>
              <a:t>Tailor services to meet guest preferences and enhance satisfaction.</a:t>
            </a:r>
          </a:p>
          <a:p>
            <a:pPr algn="just">
              <a:lnSpc>
                <a:spcPts val="3299"/>
              </a:lnSpc>
            </a:pPr>
          </a:p>
        </p:txBody>
      </p:sp>
      <p:grpSp>
        <p:nvGrpSpPr>
          <p:cNvPr name="Group 9" id="9"/>
          <p:cNvGrpSpPr/>
          <p:nvPr/>
        </p:nvGrpSpPr>
        <p:grpSpPr>
          <a:xfrm rot="0">
            <a:off x="15443330" y="8652977"/>
            <a:ext cx="1815970" cy="605323"/>
            <a:chOff x="0" y="0"/>
            <a:chExt cx="2421294" cy="807098"/>
          </a:xfrm>
        </p:grpSpPr>
        <p:grpSp>
          <p:nvGrpSpPr>
            <p:cNvPr name="Group 10" id="10"/>
            <p:cNvGrpSpPr/>
            <p:nvPr/>
          </p:nvGrpSpPr>
          <p:grpSpPr>
            <a:xfrm rot="0">
              <a:off x="0" y="0"/>
              <a:ext cx="1614196" cy="807098"/>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2" id="12"/>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3" id="13"/>
            <p:cNvGrpSpPr/>
            <p:nvPr/>
          </p:nvGrpSpPr>
          <p:grpSpPr>
            <a:xfrm rot="0">
              <a:off x="1614196" y="0"/>
              <a:ext cx="807098" cy="807098"/>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5" id="15"/>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6" id="16"/>
          <p:cNvSpPr/>
          <p:nvPr/>
        </p:nvSpPr>
        <p:spPr>
          <a:xfrm flipH="false" flipV="false" rot="-10800000">
            <a:off x="677547" y="4452653"/>
            <a:ext cx="285272" cy="285272"/>
          </a:xfrm>
          <a:custGeom>
            <a:avLst/>
            <a:gdLst/>
            <a:ahLst/>
            <a:cxnLst/>
            <a:rect r="r" b="b" t="t" l="l"/>
            <a:pathLst>
              <a:path h="285272" w="285272">
                <a:moveTo>
                  <a:pt x="0" y="0"/>
                </a:moveTo>
                <a:lnTo>
                  <a:pt x="285272" y="0"/>
                </a:lnTo>
                <a:lnTo>
                  <a:pt x="285272" y="285271"/>
                </a:lnTo>
                <a:lnTo>
                  <a:pt x="0" y="285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707240" y="4482346"/>
            <a:ext cx="225886" cy="225886"/>
          </a:xfrm>
          <a:custGeom>
            <a:avLst/>
            <a:gdLst/>
            <a:ahLst/>
            <a:cxnLst/>
            <a:rect r="r" b="b" t="t" l="l"/>
            <a:pathLst>
              <a:path h="225886" w="225886">
                <a:moveTo>
                  <a:pt x="0" y="0"/>
                </a:moveTo>
                <a:lnTo>
                  <a:pt x="225885" y="0"/>
                </a:lnTo>
                <a:lnTo>
                  <a:pt x="225885" y="225885"/>
                </a:lnTo>
                <a:lnTo>
                  <a:pt x="0" y="225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true" flipV="false" rot="-10800000">
            <a:off x="735784" y="4510889"/>
            <a:ext cx="168798" cy="168798"/>
          </a:xfrm>
          <a:custGeom>
            <a:avLst/>
            <a:gdLst/>
            <a:ahLst/>
            <a:cxnLst/>
            <a:rect r="r" b="b" t="t" l="l"/>
            <a:pathLst>
              <a:path h="168798" w="168798">
                <a:moveTo>
                  <a:pt x="168798" y="0"/>
                </a:moveTo>
                <a:lnTo>
                  <a:pt x="0" y="0"/>
                </a:lnTo>
                <a:lnTo>
                  <a:pt x="0" y="168798"/>
                </a:lnTo>
                <a:lnTo>
                  <a:pt x="168798" y="168798"/>
                </a:lnTo>
                <a:lnTo>
                  <a:pt x="1687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0800000">
            <a:off x="677547" y="5261471"/>
            <a:ext cx="285272" cy="285272"/>
          </a:xfrm>
          <a:custGeom>
            <a:avLst/>
            <a:gdLst/>
            <a:ahLst/>
            <a:cxnLst/>
            <a:rect r="r" b="b" t="t" l="l"/>
            <a:pathLst>
              <a:path h="285272" w="285272">
                <a:moveTo>
                  <a:pt x="0" y="0"/>
                </a:moveTo>
                <a:lnTo>
                  <a:pt x="285272" y="0"/>
                </a:lnTo>
                <a:lnTo>
                  <a:pt x="285272" y="285272"/>
                </a:lnTo>
                <a:lnTo>
                  <a:pt x="0" y="285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0800000">
            <a:off x="707240" y="5291164"/>
            <a:ext cx="225886" cy="225886"/>
          </a:xfrm>
          <a:custGeom>
            <a:avLst/>
            <a:gdLst/>
            <a:ahLst/>
            <a:cxnLst/>
            <a:rect r="r" b="b" t="t" l="l"/>
            <a:pathLst>
              <a:path h="225886" w="225886">
                <a:moveTo>
                  <a:pt x="0" y="0"/>
                </a:moveTo>
                <a:lnTo>
                  <a:pt x="225885" y="0"/>
                </a:lnTo>
                <a:lnTo>
                  <a:pt x="225885" y="225886"/>
                </a:lnTo>
                <a:lnTo>
                  <a:pt x="0" y="2258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true" flipV="false" rot="-10800000">
            <a:off x="735784" y="5319708"/>
            <a:ext cx="168798" cy="168798"/>
          </a:xfrm>
          <a:custGeom>
            <a:avLst/>
            <a:gdLst/>
            <a:ahLst/>
            <a:cxnLst/>
            <a:rect r="r" b="b" t="t" l="l"/>
            <a:pathLst>
              <a:path h="168798" w="168798">
                <a:moveTo>
                  <a:pt x="168798" y="0"/>
                </a:moveTo>
                <a:lnTo>
                  <a:pt x="0" y="0"/>
                </a:lnTo>
                <a:lnTo>
                  <a:pt x="0" y="168798"/>
                </a:lnTo>
                <a:lnTo>
                  <a:pt x="168798" y="168798"/>
                </a:lnTo>
                <a:lnTo>
                  <a:pt x="1687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10800000">
            <a:off x="677547" y="6495336"/>
            <a:ext cx="285272" cy="285272"/>
          </a:xfrm>
          <a:custGeom>
            <a:avLst/>
            <a:gdLst/>
            <a:ahLst/>
            <a:cxnLst/>
            <a:rect r="r" b="b" t="t" l="l"/>
            <a:pathLst>
              <a:path h="285272" w="285272">
                <a:moveTo>
                  <a:pt x="0" y="0"/>
                </a:moveTo>
                <a:lnTo>
                  <a:pt x="285272" y="0"/>
                </a:lnTo>
                <a:lnTo>
                  <a:pt x="285272" y="285272"/>
                </a:lnTo>
                <a:lnTo>
                  <a:pt x="0" y="285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10800000">
            <a:off x="707240" y="6525029"/>
            <a:ext cx="225886" cy="225886"/>
          </a:xfrm>
          <a:custGeom>
            <a:avLst/>
            <a:gdLst/>
            <a:ahLst/>
            <a:cxnLst/>
            <a:rect r="r" b="b" t="t" l="l"/>
            <a:pathLst>
              <a:path h="225886" w="225886">
                <a:moveTo>
                  <a:pt x="0" y="0"/>
                </a:moveTo>
                <a:lnTo>
                  <a:pt x="225885" y="0"/>
                </a:lnTo>
                <a:lnTo>
                  <a:pt x="225885" y="225886"/>
                </a:lnTo>
                <a:lnTo>
                  <a:pt x="0" y="2258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true" flipV="false" rot="-10800000">
            <a:off x="735784" y="6553573"/>
            <a:ext cx="168798" cy="168798"/>
          </a:xfrm>
          <a:custGeom>
            <a:avLst/>
            <a:gdLst/>
            <a:ahLst/>
            <a:cxnLst/>
            <a:rect r="r" b="b" t="t" l="l"/>
            <a:pathLst>
              <a:path h="168798" w="168798">
                <a:moveTo>
                  <a:pt x="168798" y="0"/>
                </a:moveTo>
                <a:lnTo>
                  <a:pt x="0" y="0"/>
                </a:lnTo>
                <a:lnTo>
                  <a:pt x="0" y="168798"/>
                </a:lnTo>
                <a:lnTo>
                  <a:pt x="168798" y="168798"/>
                </a:lnTo>
                <a:lnTo>
                  <a:pt x="1687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10800000">
            <a:off x="677547" y="7304483"/>
            <a:ext cx="285272" cy="285272"/>
          </a:xfrm>
          <a:custGeom>
            <a:avLst/>
            <a:gdLst/>
            <a:ahLst/>
            <a:cxnLst/>
            <a:rect r="r" b="b" t="t" l="l"/>
            <a:pathLst>
              <a:path h="285272" w="285272">
                <a:moveTo>
                  <a:pt x="0" y="0"/>
                </a:moveTo>
                <a:lnTo>
                  <a:pt x="285272" y="0"/>
                </a:lnTo>
                <a:lnTo>
                  <a:pt x="285272" y="285272"/>
                </a:lnTo>
                <a:lnTo>
                  <a:pt x="0" y="285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10800000">
            <a:off x="707240" y="7334176"/>
            <a:ext cx="225886" cy="225886"/>
          </a:xfrm>
          <a:custGeom>
            <a:avLst/>
            <a:gdLst/>
            <a:ahLst/>
            <a:cxnLst/>
            <a:rect r="r" b="b" t="t" l="l"/>
            <a:pathLst>
              <a:path h="225886" w="225886">
                <a:moveTo>
                  <a:pt x="0" y="0"/>
                </a:moveTo>
                <a:lnTo>
                  <a:pt x="225885" y="0"/>
                </a:lnTo>
                <a:lnTo>
                  <a:pt x="225885" y="225886"/>
                </a:lnTo>
                <a:lnTo>
                  <a:pt x="0" y="2258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true" flipV="false" rot="-10800000">
            <a:off x="735784" y="7362720"/>
            <a:ext cx="168798" cy="168798"/>
          </a:xfrm>
          <a:custGeom>
            <a:avLst/>
            <a:gdLst/>
            <a:ahLst/>
            <a:cxnLst/>
            <a:rect r="r" b="b" t="t" l="l"/>
            <a:pathLst>
              <a:path h="168798" w="168798">
                <a:moveTo>
                  <a:pt x="168798" y="0"/>
                </a:moveTo>
                <a:lnTo>
                  <a:pt x="0" y="0"/>
                </a:lnTo>
                <a:lnTo>
                  <a:pt x="0" y="168798"/>
                </a:lnTo>
                <a:lnTo>
                  <a:pt x="168798" y="168798"/>
                </a:lnTo>
                <a:lnTo>
                  <a:pt x="16879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sp>
        <p:nvSpPr>
          <p:cNvPr name="TextBox 2" id="2"/>
          <p:cNvSpPr txBox="true"/>
          <p:nvPr/>
        </p:nvSpPr>
        <p:spPr>
          <a:xfrm rot="0">
            <a:off x="1331945" y="1365229"/>
            <a:ext cx="4662217" cy="477564"/>
          </a:xfrm>
          <a:prstGeom prst="rect">
            <a:avLst/>
          </a:prstGeom>
        </p:spPr>
        <p:txBody>
          <a:bodyPr anchor="t" rtlCol="false" tIns="0" lIns="0" bIns="0" rIns="0">
            <a:spAutoFit/>
          </a:bodyPr>
          <a:lstStyle/>
          <a:p>
            <a:pPr algn="l" marL="0" indent="0" lvl="0">
              <a:lnSpc>
                <a:spcPts val="3839"/>
              </a:lnSpc>
              <a:spcBef>
                <a:spcPct val="0"/>
              </a:spcBef>
            </a:pPr>
            <a:r>
              <a:rPr lang="en-US" sz="3199" spc="159" strike="noStrike" u="none">
                <a:solidFill>
                  <a:srgbClr val="3B4366"/>
                </a:solidFill>
                <a:latin typeface="Open Sans 2 Ultra-Bold"/>
              </a:rPr>
              <a:t>Key Points Recap</a:t>
            </a:r>
          </a:p>
        </p:txBody>
      </p:sp>
      <p:grpSp>
        <p:nvGrpSpPr>
          <p:cNvPr name="Group 3" id="3"/>
          <p:cNvGrpSpPr/>
          <p:nvPr/>
        </p:nvGrpSpPr>
        <p:grpSpPr>
          <a:xfrm rot="0">
            <a:off x="10610924" y="1604011"/>
            <a:ext cx="7677076" cy="6435692"/>
            <a:chOff x="0" y="0"/>
            <a:chExt cx="1064888" cy="892695"/>
          </a:xfrm>
        </p:grpSpPr>
        <p:sp>
          <p:nvSpPr>
            <p:cNvPr name="Freeform 4" id="4"/>
            <p:cNvSpPr/>
            <p:nvPr/>
          </p:nvSpPr>
          <p:spPr>
            <a:xfrm flipH="false" flipV="false" rot="0">
              <a:off x="0" y="0"/>
              <a:ext cx="1064888" cy="892695"/>
            </a:xfrm>
            <a:custGeom>
              <a:avLst/>
              <a:gdLst/>
              <a:ahLst/>
              <a:cxnLst/>
              <a:rect r="r" b="b" t="t" l="l"/>
              <a:pathLst>
                <a:path h="892695" w="1064888">
                  <a:moveTo>
                    <a:pt x="0" y="0"/>
                  </a:moveTo>
                  <a:lnTo>
                    <a:pt x="1064888" y="0"/>
                  </a:lnTo>
                  <a:lnTo>
                    <a:pt x="1064888" y="892695"/>
                  </a:lnTo>
                  <a:lnTo>
                    <a:pt x="0" y="892695"/>
                  </a:lnTo>
                  <a:close/>
                </a:path>
              </a:pathLst>
            </a:custGeom>
            <a:blipFill>
              <a:blip r:embed="rId2"/>
              <a:stretch>
                <a:fillRect l="-16639" t="0" r="-9184" b="0"/>
              </a:stretch>
            </a:blipFill>
          </p:spPr>
        </p:sp>
      </p:grpSp>
      <p:grpSp>
        <p:nvGrpSpPr>
          <p:cNvPr name="Group 5" id="5"/>
          <p:cNvGrpSpPr/>
          <p:nvPr/>
        </p:nvGrpSpPr>
        <p:grpSpPr>
          <a:xfrm rot="0">
            <a:off x="1028700" y="3923847"/>
            <a:ext cx="10585580" cy="3383034"/>
            <a:chOff x="0" y="0"/>
            <a:chExt cx="1141946" cy="364953"/>
          </a:xfrm>
        </p:grpSpPr>
        <p:sp>
          <p:nvSpPr>
            <p:cNvPr name="Freeform 6" id="6"/>
            <p:cNvSpPr/>
            <p:nvPr/>
          </p:nvSpPr>
          <p:spPr>
            <a:xfrm flipH="false" flipV="false" rot="0">
              <a:off x="0" y="0"/>
              <a:ext cx="1141946" cy="364953"/>
            </a:xfrm>
            <a:custGeom>
              <a:avLst/>
              <a:gdLst/>
              <a:ahLst/>
              <a:cxnLst/>
              <a:rect r="r" b="b" t="t" l="l"/>
              <a:pathLst>
                <a:path h="364953" w="1141946">
                  <a:moveTo>
                    <a:pt x="26329" y="0"/>
                  </a:moveTo>
                  <a:lnTo>
                    <a:pt x="1115617" y="0"/>
                  </a:lnTo>
                  <a:cubicBezTo>
                    <a:pt x="1130158" y="0"/>
                    <a:pt x="1141946" y="11788"/>
                    <a:pt x="1141946" y="26329"/>
                  </a:cubicBezTo>
                  <a:lnTo>
                    <a:pt x="1141946" y="338624"/>
                  </a:lnTo>
                  <a:cubicBezTo>
                    <a:pt x="1141946" y="345607"/>
                    <a:pt x="1139172" y="352304"/>
                    <a:pt x="1134235" y="357242"/>
                  </a:cubicBezTo>
                  <a:cubicBezTo>
                    <a:pt x="1129297" y="362179"/>
                    <a:pt x="1122600" y="364953"/>
                    <a:pt x="1115617" y="364953"/>
                  </a:cubicBezTo>
                  <a:lnTo>
                    <a:pt x="26329" y="364953"/>
                  </a:lnTo>
                  <a:cubicBezTo>
                    <a:pt x="11788" y="364953"/>
                    <a:pt x="0" y="353165"/>
                    <a:pt x="0" y="338624"/>
                  </a:cubicBezTo>
                  <a:lnTo>
                    <a:pt x="0" y="26329"/>
                  </a:lnTo>
                  <a:cubicBezTo>
                    <a:pt x="0" y="19346"/>
                    <a:pt x="2774" y="12649"/>
                    <a:pt x="7712" y="7712"/>
                  </a:cubicBezTo>
                  <a:cubicBezTo>
                    <a:pt x="12649" y="2774"/>
                    <a:pt x="19346" y="0"/>
                    <a:pt x="26329"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7" id="7"/>
            <p:cNvSpPr txBox="true"/>
            <p:nvPr/>
          </p:nvSpPr>
          <p:spPr>
            <a:xfrm>
              <a:off x="0" y="19050"/>
              <a:ext cx="1141946" cy="345903"/>
            </a:xfrm>
            <a:prstGeom prst="rect">
              <a:avLst/>
            </a:prstGeom>
          </p:spPr>
          <p:txBody>
            <a:bodyPr anchor="ctr" rtlCol="false" tIns="50800" lIns="50800" bIns="50800" rIns="50800"/>
            <a:lstStyle/>
            <a:p>
              <a:pPr algn="ctr">
                <a:lnSpc>
                  <a:spcPts val="2089"/>
                </a:lnSpc>
              </a:pPr>
            </a:p>
          </p:txBody>
        </p:sp>
      </p:grpSp>
      <p:sp>
        <p:nvSpPr>
          <p:cNvPr name="TextBox 8" id="8"/>
          <p:cNvSpPr txBox="true"/>
          <p:nvPr/>
        </p:nvSpPr>
        <p:spPr>
          <a:xfrm rot="0">
            <a:off x="1748821" y="4428496"/>
            <a:ext cx="8490681" cy="2491791"/>
          </a:xfrm>
          <a:prstGeom prst="rect">
            <a:avLst/>
          </a:prstGeom>
        </p:spPr>
        <p:txBody>
          <a:bodyPr anchor="t" rtlCol="false" tIns="0" lIns="0" bIns="0" rIns="0">
            <a:spAutoFit/>
          </a:bodyPr>
          <a:lstStyle/>
          <a:p>
            <a:pPr algn="just">
              <a:lnSpc>
                <a:spcPts val="3357"/>
              </a:lnSpc>
            </a:pPr>
            <a:r>
              <a:rPr lang="en-US" sz="2397">
                <a:solidFill>
                  <a:srgbClr val="FFFFFF"/>
                </a:solidFill>
                <a:latin typeface="Open Sans 3"/>
              </a:rPr>
              <a:t>In conclusion, the data-driven approach to hotel reservation analysis not only uncovers valuable insights but also provides actionable recommendations to enhance operational efficiency and drive marketing effectiveness, ultimately contributing to better guest experiences and increased profitability.</a:t>
            </a:r>
          </a:p>
        </p:txBody>
      </p:sp>
      <p:grpSp>
        <p:nvGrpSpPr>
          <p:cNvPr name="Group 9" id="9"/>
          <p:cNvGrpSpPr/>
          <p:nvPr/>
        </p:nvGrpSpPr>
        <p:grpSpPr>
          <a:xfrm rot="0">
            <a:off x="15443330" y="8652977"/>
            <a:ext cx="1815970" cy="605323"/>
            <a:chOff x="0" y="0"/>
            <a:chExt cx="2421294" cy="807098"/>
          </a:xfrm>
        </p:grpSpPr>
        <p:grpSp>
          <p:nvGrpSpPr>
            <p:cNvPr name="Group 10" id="10"/>
            <p:cNvGrpSpPr/>
            <p:nvPr/>
          </p:nvGrpSpPr>
          <p:grpSpPr>
            <a:xfrm rot="0">
              <a:off x="0" y="0"/>
              <a:ext cx="1614196" cy="807098"/>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2" id="12"/>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3" id="13"/>
            <p:cNvGrpSpPr/>
            <p:nvPr/>
          </p:nvGrpSpPr>
          <p:grpSpPr>
            <a:xfrm rot="0">
              <a:off x="1614196" y="0"/>
              <a:ext cx="807098" cy="807098"/>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5" id="15"/>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false" flipV="false" rot="0">
              <a:off x="0" y="0"/>
              <a:ext cx="2534645" cy="1425738"/>
            </a:xfrm>
            <a:custGeom>
              <a:avLst/>
              <a:gdLst/>
              <a:ahLst/>
              <a:cxnLst/>
              <a:rect r="r" b="b" t="t" l="l"/>
              <a:pathLst>
                <a:path h="1425738" w="2534645">
                  <a:moveTo>
                    <a:pt x="0" y="0"/>
                  </a:moveTo>
                  <a:lnTo>
                    <a:pt x="2534645" y="0"/>
                  </a:lnTo>
                  <a:lnTo>
                    <a:pt x="2534645" y="1425738"/>
                  </a:lnTo>
                  <a:lnTo>
                    <a:pt x="0" y="1425738"/>
                  </a:lnTo>
                  <a:close/>
                </a:path>
              </a:pathLst>
            </a:custGeom>
            <a:blipFill>
              <a:blip r:embed="rId2"/>
              <a:stretch>
                <a:fillRect l="-17912" t="0" r="-17912" b="-20230"/>
              </a:stretch>
            </a:blipFill>
          </p:spPr>
        </p:sp>
      </p:grpSp>
      <p:sp>
        <p:nvSpPr>
          <p:cNvPr name="Freeform 4" id="4"/>
          <p:cNvSpPr/>
          <p:nvPr/>
        </p:nvSpPr>
        <p:spPr>
          <a:xfrm flipH="false" flipV="false" rot="0">
            <a:off x="9986684" y="6442061"/>
            <a:ext cx="225322" cy="309190"/>
          </a:xfrm>
          <a:custGeom>
            <a:avLst/>
            <a:gdLst/>
            <a:ahLst/>
            <a:cxnLst/>
            <a:rect r="r" b="b" t="t" l="l"/>
            <a:pathLst>
              <a:path h="309190" w="225322">
                <a:moveTo>
                  <a:pt x="0" y="0"/>
                </a:moveTo>
                <a:lnTo>
                  <a:pt x="225322" y="0"/>
                </a:lnTo>
                <a:lnTo>
                  <a:pt x="225322" y="309189"/>
                </a:lnTo>
                <a:lnTo>
                  <a:pt x="0" y="309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923417" y="7008870"/>
            <a:ext cx="351856" cy="351856"/>
          </a:xfrm>
          <a:custGeom>
            <a:avLst/>
            <a:gdLst/>
            <a:ahLst/>
            <a:cxnLst/>
            <a:rect r="r" b="b" t="t" l="l"/>
            <a:pathLst>
              <a:path h="351856" w="351856">
                <a:moveTo>
                  <a:pt x="0" y="0"/>
                </a:moveTo>
                <a:lnTo>
                  <a:pt x="351856" y="0"/>
                </a:lnTo>
                <a:lnTo>
                  <a:pt x="351856" y="351856"/>
                </a:lnTo>
                <a:lnTo>
                  <a:pt x="0" y="3518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62412" y="8234320"/>
            <a:ext cx="287928" cy="270652"/>
          </a:xfrm>
          <a:custGeom>
            <a:avLst/>
            <a:gdLst/>
            <a:ahLst/>
            <a:cxnLst/>
            <a:rect r="r" b="b" t="t" l="l"/>
            <a:pathLst>
              <a:path h="270652" w="287928">
                <a:moveTo>
                  <a:pt x="0" y="0"/>
                </a:moveTo>
                <a:lnTo>
                  <a:pt x="287927" y="0"/>
                </a:lnTo>
                <a:lnTo>
                  <a:pt x="287927" y="270652"/>
                </a:lnTo>
                <a:lnTo>
                  <a:pt x="0" y="2706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962412" y="7637390"/>
            <a:ext cx="273867" cy="273867"/>
          </a:xfrm>
          <a:custGeom>
            <a:avLst/>
            <a:gdLst/>
            <a:ahLst/>
            <a:cxnLst/>
            <a:rect r="r" b="b" t="t" l="l"/>
            <a:pathLst>
              <a:path h="273867" w="273867">
                <a:moveTo>
                  <a:pt x="0" y="0"/>
                </a:moveTo>
                <a:lnTo>
                  <a:pt x="273866" y="0"/>
                </a:lnTo>
                <a:lnTo>
                  <a:pt x="273866" y="273866"/>
                </a:lnTo>
                <a:lnTo>
                  <a:pt x="0" y="2738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017337" y="1267308"/>
            <a:ext cx="7315200" cy="2286000"/>
          </a:xfrm>
          <a:custGeom>
            <a:avLst/>
            <a:gdLst/>
            <a:ahLst/>
            <a:cxnLst/>
            <a:rect r="r" b="b" t="t" l="l"/>
            <a:pathLst>
              <a:path h="2286000" w="7315200">
                <a:moveTo>
                  <a:pt x="0" y="0"/>
                </a:moveTo>
                <a:lnTo>
                  <a:pt x="7315200" y="0"/>
                </a:lnTo>
                <a:lnTo>
                  <a:pt x="7315200" y="2286000"/>
                </a:lnTo>
                <a:lnTo>
                  <a:pt x="0" y="2286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9898484" y="4543908"/>
            <a:ext cx="6434053" cy="714375"/>
          </a:xfrm>
          <a:prstGeom prst="rect">
            <a:avLst/>
          </a:prstGeom>
        </p:spPr>
        <p:txBody>
          <a:bodyPr anchor="t" rtlCol="false" tIns="0" lIns="0" bIns="0" rIns="0">
            <a:spAutoFit/>
          </a:bodyPr>
          <a:lstStyle/>
          <a:p>
            <a:pPr algn="l" marL="0" indent="0" lvl="0">
              <a:lnSpc>
                <a:spcPts val="5759"/>
              </a:lnSpc>
              <a:spcBef>
                <a:spcPct val="0"/>
              </a:spcBef>
            </a:pPr>
            <a:r>
              <a:rPr lang="en-US" sz="4800" spc="240">
                <a:solidFill>
                  <a:srgbClr val="FFBC00"/>
                </a:solidFill>
                <a:latin typeface="Open Sans 1 Bold"/>
              </a:rPr>
              <a:t>K.M. NAIMUDDIN</a:t>
            </a:r>
          </a:p>
        </p:txBody>
      </p:sp>
      <p:sp>
        <p:nvSpPr>
          <p:cNvPr name="TextBox 10" id="10"/>
          <p:cNvSpPr txBox="true"/>
          <p:nvPr/>
        </p:nvSpPr>
        <p:spPr>
          <a:xfrm rot="0">
            <a:off x="9898484" y="5207634"/>
            <a:ext cx="4202663" cy="538990"/>
          </a:xfrm>
          <a:prstGeom prst="rect">
            <a:avLst/>
          </a:prstGeom>
        </p:spPr>
        <p:txBody>
          <a:bodyPr anchor="t" rtlCol="false" tIns="0" lIns="0" bIns="0" rIns="0">
            <a:spAutoFit/>
          </a:bodyPr>
          <a:lstStyle/>
          <a:p>
            <a:pPr algn="just" marL="0" indent="0" lvl="0">
              <a:lnSpc>
                <a:spcPts val="4575"/>
              </a:lnSpc>
            </a:pPr>
            <a:r>
              <a:rPr lang="en-US" sz="2599" spc="51">
                <a:solidFill>
                  <a:srgbClr val="FFFFFF"/>
                </a:solidFill>
                <a:latin typeface="Open Sans 1 Bold"/>
              </a:rPr>
              <a:t>Batch Name: MIP-DA-10</a:t>
            </a:r>
          </a:p>
        </p:txBody>
      </p:sp>
      <p:sp>
        <p:nvSpPr>
          <p:cNvPr name="TextBox 11" id="11"/>
          <p:cNvSpPr txBox="true"/>
          <p:nvPr/>
        </p:nvSpPr>
        <p:spPr>
          <a:xfrm rot="0">
            <a:off x="10781356" y="7533395"/>
            <a:ext cx="2238940" cy="415181"/>
          </a:xfrm>
          <a:prstGeom prst="rect">
            <a:avLst/>
          </a:prstGeom>
        </p:spPr>
        <p:txBody>
          <a:bodyPr anchor="t" rtlCol="false" tIns="0" lIns="0" bIns="0" rIns="0">
            <a:spAutoFit/>
          </a:bodyPr>
          <a:lstStyle/>
          <a:p>
            <a:pPr algn="just">
              <a:lnSpc>
                <a:spcPts val="3358"/>
              </a:lnSpc>
            </a:pPr>
            <a:r>
              <a:rPr lang="en-US" sz="2332" u="sng">
                <a:solidFill>
                  <a:srgbClr val="FFFFFF"/>
                </a:solidFill>
                <a:latin typeface="Poppins"/>
                <a:hlinkClick r:id="rId13" tooltip="https://www.linkedin.com/in/k-m-naimudin/"/>
              </a:rPr>
              <a:t>k-m-naimudin</a:t>
            </a:r>
          </a:p>
        </p:txBody>
      </p:sp>
      <p:sp>
        <p:nvSpPr>
          <p:cNvPr name="TextBox 12" id="12"/>
          <p:cNvSpPr txBox="true"/>
          <p:nvPr/>
        </p:nvSpPr>
        <p:spPr>
          <a:xfrm rot="0">
            <a:off x="10781356" y="6384911"/>
            <a:ext cx="3001892" cy="392821"/>
          </a:xfrm>
          <a:prstGeom prst="rect">
            <a:avLst/>
          </a:prstGeom>
        </p:spPr>
        <p:txBody>
          <a:bodyPr anchor="t" rtlCol="false" tIns="0" lIns="0" bIns="0" rIns="0">
            <a:spAutoFit/>
          </a:bodyPr>
          <a:lstStyle/>
          <a:p>
            <a:pPr algn="just">
              <a:lnSpc>
                <a:spcPts val="3264"/>
              </a:lnSpc>
            </a:pPr>
            <a:r>
              <a:rPr lang="en-US" sz="2332">
                <a:solidFill>
                  <a:srgbClr val="FFFFFF"/>
                </a:solidFill>
                <a:latin typeface="Poppins"/>
              </a:rPr>
              <a:t>(+880) 1869555571</a:t>
            </a:r>
          </a:p>
        </p:txBody>
      </p:sp>
      <p:sp>
        <p:nvSpPr>
          <p:cNvPr name="TextBox 13" id="13"/>
          <p:cNvSpPr txBox="true"/>
          <p:nvPr/>
        </p:nvSpPr>
        <p:spPr>
          <a:xfrm rot="0">
            <a:off x="10781356" y="6933072"/>
            <a:ext cx="4638811" cy="418142"/>
          </a:xfrm>
          <a:prstGeom prst="rect">
            <a:avLst/>
          </a:prstGeom>
        </p:spPr>
        <p:txBody>
          <a:bodyPr anchor="t" rtlCol="false" tIns="0" lIns="0" bIns="0" rIns="0">
            <a:spAutoFit/>
          </a:bodyPr>
          <a:lstStyle/>
          <a:p>
            <a:pPr algn="just">
              <a:lnSpc>
                <a:spcPts val="3334"/>
              </a:lnSpc>
            </a:pPr>
            <a:r>
              <a:rPr lang="en-US" sz="2332">
                <a:solidFill>
                  <a:srgbClr val="FFFFFF"/>
                </a:solidFill>
                <a:latin typeface="Poppins"/>
              </a:rPr>
              <a:t>Kmnaimuddin.cse@gmail.com</a:t>
            </a:r>
          </a:p>
        </p:txBody>
      </p:sp>
      <p:sp>
        <p:nvSpPr>
          <p:cNvPr name="TextBox 14" id="14"/>
          <p:cNvSpPr txBox="true"/>
          <p:nvPr/>
        </p:nvSpPr>
        <p:spPr>
          <a:xfrm rot="0">
            <a:off x="10781356" y="8128718"/>
            <a:ext cx="3811541" cy="415181"/>
          </a:xfrm>
          <a:prstGeom prst="rect">
            <a:avLst/>
          </a:prstGeom>
        </p:spPr>
        <p:txBody>
          <a:bodyPr anchor="t" rtlCol="false" tIns="0" lIns="0" bIns="0" rIns="0">
            <a:spAutoFit/>
          </a:bodyPr>
          <a:lstStyle/>
          <a:p>
            <a:pPr algn="just">
              <a:lnSpc>
                <a:spcPts val="3358"/>
              </a:lnSpc>
            </a:pPr>
            <a:r>
              <a:rPr lang="en-US" sz="2332" u="sng">
                <a:solidFill>
                  <a:srgbClr val="FFFFFF"/>
                </a:solidFill>
                <a:latin typeface="Poppins"/>
                <a:hlinkClick r:id="rId14" tooltip="https://github.com/KMNaim"/>
              </a:rPr>
              <a:t>KMNaim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28700" y="2127829"/>
            <a:ext cx="5864523" cy="7130471"/>
            <a:chOff x="0" y="0"/>
            <a:chExt cx="812800" cy="988255"/>
          </a:xfrm>
        </p:grpSpPr>
        <p:sp>
          <p:nvSpPr>
            <p:cNvPr name="Freeform 3" id="3"/>
            <p:cNvSpPr/>
            <p:nvPr/>
          </p:nvSpPr>
          <p:spPr>
            <a:xfrm flipH="false" flipV="false" rot="0">
              <a:off x="0" y="0"/>
              <a:ext cx="812800" cy="988255"/>
            </a:xfrm>
            <a:custGeom>
              <a:avLst/>
              <a:gdLst/>
              <a:ahLst/>
              <a:cxnLst/>
              <a:rect r="r" b="b" t="t" l="l"/>
              <a:pathLst>
                <a:path h="988255" w="812800">
                  <a:moveTo>
                    <a:pt x="0" y="0"/>
                  </a:moveTo>
                  <a:lnTo>
                    <a:pt x="812800" y="0"/>
                  </a:lnTo>
                  <a:lnTo>
                    <a:pt x="812800" y="988255"/>
                  </a:lnTo>
                  <a:lnTo>
                    <a:pt x="0" y="988255"/>
                  </a:lnTo>
                  <a:close/>
                </a:path>
              </a:pathLst>
            </a:custGeom>
            <a:blipFill>
              <a:blip r:embed="rId2"/>
              <a:stretch>
                <a:fillRect l="-63340" t="0" r="-19153" b="0"/>
              </a:stretch>
            </a:blipFill>
          </p:spPr>
        </p:sp>
      </p:grpSp>
      <p:grpSp>
        <p:nvGrpSpPr>
          <p:cNvPr name="Group 4" id="4"/>
          <p:cNvGrpSpPr/>
          <p:nvPr/>
        </p:nvGrpSpPr>
        <p:grpSpPr>
          <a:xfrm rot="0">
            <a:off x="5458408" y="1259378"/>
            <a:ext cx="11498230" cy="1558277"/>
            <a:chOff x="0" y="0"/>
            <a:chExt cx="1240401" cy="168103"/>
          </a:xfrm>
        </p:grpSpPr>
        <p:sp>
          <p:nvSpPr>
            <p:cNvPr name="Freeform 5" id="5"/>
            <p:cNvSpPr/>
            <p:nvPr/>
          </p:nvSpPr>
          <p:spPr>
            <a:xfrm flipH="false" flipV="false" rot="0">
              <a:off x="0" y="0"/>
              <a:ext cx="1240401" cy="168103"/>
            </a:xfrm>
            <a:custGeom>
              <a:avLst/>
              <a:gdLst/>
              <a:ahLst/>
              <a:cxnLst/>
              <a:rect r="r" b="b" t="t" l="l"/>
              <a:pathLst>
                <a:path h="168103" w="1240401">
                  <a:moveTo>
                    <a:pt x="24239" y="0"/>
                  </a:moveTo>
                  <a:lnTo>
                    <a:pt x="1216161" y="0"/>
                  </a:lnTo>
                  <a:cubicBezTo>
                    <a:pt x="1229548" y="0"/>
                    <a:pt x="1240401" y="10852"/>
                    <a:pt x="1240401" y="24239"/>
                  </a:cubicBezTo>
                  <a:lnTo>
                    <a:pt x="1240401" y="143864"/>
                  </a:lnTo>
                  <a:cubicBezTo>
                    <a:pt x="1240401" y="157251"/>
                    <a:pt x="1229548" y="168103"/>
                    <a:pt x="1216161" y="168103"/>
                  </a:cubicBezTo>
                  <a:lnTo>
                    <a:pt x="24239" y="168103"/>
                  </a:lnTo>
                  <a:cubicBezTo>
                    <a:pt x="10852" y="168103"/>
                    <a:pt x="0" y="157251"/>
                    <a:pt x="0" y="143864"/>
                  </a:cubicBezTo>
                  <a:lnTo>
                    <a:pt x="0" y="24239"/>
                  </a:lnTo>
                  <a:cubicBezTo>
                    <a:pt x="0" y="10852"/>
                    <a:pt x="10852" y="0"/>
                    <a:pt x="24239"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240401" cy="149053"/>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7711717" y="1913517"/>
            <a:ext cx="4791269" cy="438150"/>
          </a:xfrm>
          <a:prstGeom prst="rect">
            <a:avLst/>
          </a:prstGeom>
        </p:spPr>
        <p:txBody>
          <a:bodyPr anchor="t" rtlCol="false" tIns="0" lIns="0" bIns="0" rIns="0">
            <a:spAutoFit/>
          </a:bodyPr>
          <a:lstStyle/>
          <a:p>
            <a:pPr algn="l" marL="0" indent="0" lvl="0">
              <a:lnSpc>
                <a:spcPts val="3599"/>
              </a:lnSpc>
              <a:spcBef>
                <a:spcPct val="0"/>
              </a:spcBef>
            </a:pPr>
            <a:r>
              <a:rPr lang="en-US" sz="2999" spc="149">
                <a:solidFill>
                  <a:srgbClr val="FFFFFF"/>
                </a:solidFill>
                <a:latin typeface="Open Sans 2 Ultra-Bold"/>
              </a:rPr>
              <a:t>Dataset Overview</a:t>
            </a:r>
          </a:p>
        </p:txBody>
      </p:sp>
      <p:grpSp>
        <p:nvGrpSpPr>
          <p:cNvPr name="Group 8" id="8"/>
          <p:cNvGrpSpPr/>
          <p:nvPr/>
        </p:nvGrpSpPr>
        <p:grpSpPr>
          <a:xfrm rot="0">
            <a:off x="15443330" y="423377"/>
            <a:ext cx="1210647" cy="605323"/>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0" id="10"/>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1" id="11"/>
          <p:cNvGrpSpPr/>
          <p:nvPr/>
        </p:nvGrpSpPr>
        <p:grpSpPr>
          <a:xfrm rot="0">
            <a:off x="16653977" y="423377"/>
            <a:ext cx="605323" cy="605323"/>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3" id="13"/>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nvGrpSpPr>
          <p:cNvPr name="Group 14" id="14"/>
          <p:cNvGrpSpPr/>
          <p:nvPr/>
        </p:nvGrpSpPr>
        <p:grpSpPr>
          <a:xfrm rot="0">
            <a:off x="8077910" y="2998630"/>
            <a:ext cx="8850153" cy="3042985"/>
            <a:chOff x="0" y="0"/>
            <a:chExt cx="1291013" cy="443894"/>
          </a:xfrm>
        </p:grpSpPr>
        <p:sp>
          <p:nvSpPr>
            <p:cNvPr name="Freeform 15" id="15"/>
            <p:cNvSpPr/>
            <p:nvPr/>
          </p:nvSpPr>
          <p:spPr>
            <a:xfrm flipH="false" flipV="false" rot="0">
              <a:off x="0" y="0"/>
              <a:ext cx="1291013" cy="443894"/>
            </a:xfrm>
            <a:custGeom>
              <a:avLst/>
              <a:gdLst/>
              <a:ahLst/>
              <a:cxnLst/>
              <a:rect r="r" b="b" t="t" l="l"/>
              <a:pathLst>
                <a:path h="443894" w="1291013">
                  <a:moveTo>
                    <a:pt x="31492" y="0"/>
                  </a:moveTo>
                  <a:lnTo>
                    <a:pt x="1259521" y="0"/>
                  </a:lnTo>
                  <a:cubicBezTo>
                    <a:pt x="1267873" y="0"/>
                    <a:pt x="1275883" y="3318"/>
                    <a:pt x="1281789" y="9224"/>
                  </a:cubicBezTo>
                  <a:cubicBezTo>
                    <a:pt x="1287695" y="15130"/>
                    <a:pt x="1291013" y="23140"/>
                    <a:pt x="1291013" y="31492"/>
                  </a:cubicBezTo>
                  <a:lnTo>
                    <a:pt x="1291013" y="412402"/>
                  </a:lnTo>
                  <a:cubicBezTo>
                    <a:pt x="1291013" y="420755"/>
                    <a:pt x="1287695" y="428765"/>
                    <a:pt x="1281789" y="434671"/>
                  </a:cubicBezTo>
                  <a:cubicBezTo>
                    <a:pt x="1275883" y="440577"/>
                    <a:pt x="1267873" y="443894"/>
                    <a:pt x="1259521" y="443894"/>
                  </a:cubicBezTo>
                  <a:lnTo>
                    <a:pt x="31492" y="443894"/>
                  </a:lnTo>
                  <a:cubicBezTo>
                    <a:pt x="23140" y="443894"/>
                    <a:pt x="15130" y="440577"/>
                    <a:pt x="9224" y="434671"/>
                  </a:cubicBezTo>
                  <a:cubicBezTo>
                    <a:pt x="3318" y="428765"/>
                    <a:pt x="0" y="420755"/>
                    <a:pt x="0" y="412402"/>
                  </a:cubicBezTo>
                  <a:lnTo>
                    <a:pt x="0" y="31492"/>
                  </a:lnTo>
                  <a:cubicBezTo>
                    <a:pt x="0" y="23140"/>
                    <a:pt x="3318" y="15130"/>
                    <a:pt x="9224" y="9224"/>
                  </a:cubicBezTo>
                  <a:cubicBezTo>
                    <a:pt x="15130" y="3318"/>
                    <a:pt x="23140" y="0"/>
                    <a:pt x="3149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16" id="16"/>
            <p:cNvSpPr txBox="true"/>
            <p:nvPr/>
          </p:nvSpPr>
          <p:spPr>
            <a:xfrm>
              <a:off x="0" y="19050"/>
              <a:ext cx="1291013" cy="424844"/>
            </a:xfrm>
            <a:prstGeom prst="rect">
              <a:avLst/>
            </a:prstGeom>
          </p:spPr>
          <p:txBody>
            <a:bodyPr anchor="ctr" rtlCol="false" tIns="50800" lIns="50800" bIns="50800" rIns="50800"/>
            <a:lstStyle/>
            <a:p>
              <a:pPr algn="ctr" marL="0" indent="0" lvl="0">
                <a:lnSpc>
                  <a:spcPts val="2089"/>
                </a:lnSpc>
                <a:spcBef>
                  <a:spcPct val="0"/>
                </a:spcBef>
              </a:pPr>
            </a:p>
          </p:txBody>
        </p:sp>
      </p:grpSp>
      <p:sp>
        <p:nvSpPr>
          <p:cNvPr name="TextBox 17" id="17"/>
          <p:cNvSpPr txBox="true"/>
          <p:nvPr/>
        </p:nvSpPr>
        <p:spPr>
          <a:xfrm rot="0">
            <a:off x="8742997" y="3290762"/>
            <a:ext cx="7946333" cy="2372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E5E4E6"/>
                </a:solidFill>
                <a:latin typeface="Kollektif"/>
              </a:rPr>
              <a:t>Booking_ID: Unique identifier for each reservation.</a:t>
            </a:r>
          </a:p>
          <a:p>
            <a:pPr algn="just" marL="474979" indent="-237490" lvl="1">
              <a:lnSpc>
                <a:spcPts val="3079"/>
              </a:lnSpc>
              <a:buFont typeface="Arial"/>
              <a:buChar char="•"/>
            </a:pPr>
            <a:r>
              <a:rPr lang="en-US" sz="2199">
                <a:solidFill>
                  <a:srgbClr val="E5E4E6"/>
                </a:solidFill>
                <a:latin typeface="Kollektif"/>
              </a:rPr>
              <a:t>no_of_adults: Number of adults in the reservation.</a:t>
            </a:r>
          </a:p>
          <a:p>
            <a:pPr algn="just" marL="474979" indent="-237490" lvl="1">
              <a:lnSpc>
                <a:spcPts val="3079"/>
              </a:lnSpc>
              <a:buFont typeface="Arial"/>
              <a:buChar char="•"/>
            </a:pPr>
            <a:r>
              <a:rPr lang="en-US" sz="2199">
                <a:solidFill>
                  <a:srgbClr val="E5E4E6"/>
                </a:solidFill>
                <a:latin typeface="Kollektif"/>
              </a:rPr>
              <a:t>no_of_children: Number of children in the reservation.</a:t>
            </a:r>
          </a:p>
          <a:p>
            <a:pPr algn="just" marL="474979" indent="-237490" lvl="1">
              <a:lnSpc>
                <a:spcPts val="3079"/>
              </a:lnSpc>
              <a:buFont typeface="Arial"/>
              <a:buChar char="•"/>
            </a:pPr>
            <a:r>
              <a:rPr lang="en-US" sz="2199">
                <a:solidFill>
                  <a:srgbClr val="E5E4E6"/>
                </a:solidFill>
                <a:latin typeface="Kollektif"/>
              </a:rPr>
              <a:t>no_of_weekend_nights: Nights falling on weekends.</a:t>
            </a:r>
          </a:p>
          <a:p>
            <a:pPr algn="just" marL="474979" indent="-237490" lvl="1">
              <a:lnSpc>
                <a:spcPts val="3079"/>
              </a:lnSpc>
              <a:buFont typeface="Arial"/>
              <a:buChar char="•"/>
            </a:pPr>
            <a:r>
              <a:rPr lang="en-US" sz="2199">
                <a:solidFill>
                  <a:srgbClr val="E5E4E6"/>
                </a:solidFill>
                <a:latin typeface="Kollektif"/>
              </a:rPr>
              <a:t>no_of_week_nights: Nights falling on weekdays.</a:t>
            </a:r>
          </a:p>
          <a:p>
            <a:pPr algn="just" marL="474979" indent="-237490" lvl="1">
              <a:lnSpc>
                <a:spcPts val="3079"/>
              </a:lnSpc>
              <a:buFont typeface="Arial"/>
              <a:buChar char="•"/>
            </a:pPr>
            <a:r>
              <a:rPr lang="en-US" sz="2199">
                <a:solidFill>
                  <a:srgbClr val="E5E4E6"/>
                </a:solidFill>
                <a:latin typeface="Kollektif"/>
              </a:rPr>
              <a:t>type_of_meal_plan: Meal plan chosen by guests.</a:t>
            </a:r>
          </a:p>
        </p:txBody>
      </p:sp>
      <p:grpSp>
        <p:nvGrpSpPr>
          <p:cNvPr name="Group 18" id="18"/>
          <p:cNvGrpSpPr/>
          <p:nvPr/>
        </p:nvGrpSpPr>
        <p:grpSpPr>
          <a:xfrm rot="0">
            <a:off x="8077910" y="6260690"/>
            <a:ext cx="8850153" cy="3042985"/>
            <a:chOff x="0" y="0"/>
            <a:chExt cx="1291013" cy="443894"/>
          </a:xfrm>
        </p:grpSpPr>
        <p:sp>
          <p:nvSpPr>
            <p:cNvPr name="Freeform 19" id="19"/>
            <p:cNvSpPr/>
            <p:nvPr/>
          </p:nvSpPr>
          <p:spPr>
            <a:xfrm flipH="false" flipV="false" rot="0">
              <a:off x="0" y="0"/>
              <a:ext cx="1291013" cy="443894"/>
            </a:xfrm>
            <a:custGeom>
              <a:avLst/>
              <a:gdLst/>
              <a:ahLst/>
              <a:cxnLst/>
              <a:rect r="r" b="b" t="t" l="l"/>
              <a:pathLst>
                <a:path h="443894" w="1291013">
                  <a:moveTo>
                    <a:pt x="31492" y="0"/>
                  </a:moveTo>
                  <a:lnTo>
                    <a:pt x="1259521" y="0"/>
                  </a:lnTo>
                  <a:cubicBezTo>
                    <a:pt x="1267873" y="0"/>
                    <a:pt x="1275883" y="3318"/>
                    <a:pt x="1281789" y="9224"/>
                  </a:cubicBezTo>
                  <a:cubicBezTo>
                    <a:pt x="1287695" y="15130"/>
                    <a:pt x="1291013" y="23140"/>
                    <a:pt x="1291013" y="31492"/>
                  </a:cubicBezTo>
                  <a:lnTo>
                    <a:pt x="1291013" y="412402"/>
                  </a:lnTo>
                  <a:cubicBezTo>
                    <a:pt x="1291013" y="420755"/>
                    <a:pt x="1287695" y="428765"/>
                    <a:pt x="1281789" y="434671"/>
                  </a:cubicBezTo>
                  <a:cubicBezTo>
                    <a:pt x="1275883" y="440577"/>
                    <a:pt x="1267873" y="443894"/>
                    <a:pt x="1259521" y="443894"/>
                  </a:cubicBezTo>
                  <a:lnTo>
                    <a:pt x="31492" y="443894"/>
                  </a:lnTo>
                  <a:cubicBezTo>
                    <a:pt x="23140" y="443894"/>
                    <a:pt x="15130" y="440577"/>
                    <a:pt x="9224" y="434671"/>
                  </a:cubicBezTo>
                  <a:cubicBezTo>
                    <a:pt x="3318" y="428765"/>
                    <a:pt x="0" y="420755"/>
                    <a:pt x="0" y="412402"/>
                  </a:cubicBezTo>
                  <a:lnTo>
                    <a:pt x="0" y="31492"/>
                  </a:lnTo>
                  <a:cubicBezTo>
                    <a:pt x="0" y="23140"/>
                    <a:pt x="3318" y="15130"/>
                    <a:pt x="9224" y="9224"/>
                  </a:cubicBezTo>
                  <a:cubicBezTo>
                    <a:pt x="15130" y="3318"/>
                    <a:pt x="23140" y="0"/>
                    <a:pt x="3149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0" id="20"/>
            <p:cNvSpPr txBox="true"/>
            <p:nvPr/>
          </p:nvSpPr>
          <p:spPr>
            <a:xfrm>
              <a:off x="0" y="19050"/>
              <a:ext cx="1291013" cy="424844"/>
            </a:xfrm>
            <a:prstGeom prst="rect">
              <a:avLst/>
            </a:prstGeom>
          </p:spPr>
          <p:txBody>
            <a:bodyPr anchor="ctr" rtlCol="false" tIns="50800" lIns="50800" bIns="50800" rIns="50800"/>
            <a:lstStyle/>
            <a:p>
              <a:pPr algn="ctr" marL="0" indent="0" lvl="0">
                <a:lnSpc>
                  <a:spcPts val="2089"/>
                </a:lnSpc>
                <a:spcBef>
                  <a:spcPct val="0"/>
                </a:spcBef>
              </a:pPr>
            </a:p>
          </p:txBody>
        </p:sp>
      </p:grpSp>
      <p:sp>
        <p:nvSpPr>
          <p:cNvPr name="TextBox 21" id="21"/>
          <p:cNvSpPr txBox="true"/>
          <p:nvPr/>
        </p:nvSpPr>
        <p:spPr>
          <a:xfrm rot="0">
            <a:off x="8742997" y="6552823"/>
            <a:ext cx="7946333" cy="2372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E5E4E6"/>
                </a:solidFill>
                <a:latin typeface="Kollektif"/>
              </a:rPr>
              <a:t>room_type_reserved: Type of room reserved.</a:t>
            </a:r>
          </a:p>
          <a:p>
            <a:pPr algn="just" marL="474979" indent="-237490" lvl="1">
              <a:lnSpc>
                <a:spcPts val="3079"/>
              </a:lnSpc>
              <a:buFont typeface="Arial"/>
              <a:buChar char="•"/>
            </a:pPr>
            <a:r>
              <a:rPr lang="en-US" sz="2199">
                <a:solidFill>
                  <a:srgbClr val="E5E4E6"/>
                </a:solidFill>
                <a:latin typeface="Kollektif"/>
              </a:rPr>
              <a:t>lead_time: Days between booking and arrival.</a:t>
            </a:r>
          </a:p>
          <a:p>
            <a:pPr algn="just" marL="474979" indent="-237490" lvl="1">
              <a:lnSpc>
                <a:spcPts val="3079"/>
              </a:lnSpc>
              <a:buFont typeface="Arial"/>
              <a:buChar char="•"/>
            </a:pPr>
            <a:r>
              <a:rPr lang="en-US" sz="2199">
                <a:solidFill>
                  <a:srgbClr val="E5E4E6"/>
                </a:solidFill>
                <a:latin typeface="Kollektif"/>
              </a:rPr>
              <a:t>arrival_date: Date of arrival.</a:t>
            </a:r>
          </a:p>
          <a:p>
            <a:pPr algn="just" marL="474979" indent="-237490" lvl="1">
              <a:lnSpc>
                <a:spcPts val="3079"/>
              </a:lnSpc>
              <a:buFont typeface="Arial"/>
              <a:buChar char="•"/>
            </a:pPr>
            <a:r>
              <a:rPr lang="en-US" sz="2199">
                <a:solidFill>
                  <a:srgbClr val="E5E4E6"/>
                </a:solidFill>
                <a:latin typeface="Kollektif"/>
              </a:rPr>
              <a:t>market_segment_type: Market segment of the reservation.</a:t>
            </a:r>
          </a:p>
          <a:p>
            <a:pPr algn="just" marL="474979" indent="-237490" lvl="1">
              <a:lnSpc>
                <a:spcPts val="3079"/>
              </a:lnSpc>
              <a:buFont typeface="Arial"/>
              <a:buChar char="•"/>
            </a:pPr>
            <a:r>
              <a:rPr lang="en-US" sz="2199">
                <a:solidFill>
                  <a:srgbClr val="E5E4E6"/>
                </a:solidFill>
                <a:latin typeface="Kollektif"/>
              </a:rPr>
              <a:t>avg_price_per_room: Average price per room.</a:t>
            </a:r>
          </a:p>
          <a:p>
            <a:pPr algn="just" marL="474979" indent="-237490" lvl="1">
              <a:lnSpc>
                <a:spcPts val="3079"/>
              </a:lnSpc>
              <a:buFont typeface="Arial"/>
              <a:buChar char="•"/>
            </a:pPr>
            <a:r>
              <a:rPr lang="en-US" sz="2199">
                <a:solidFill>
                  <a:srgbClr val="E5E4E6"/>
                </a:solidFill>
                <a:latin typeface="Kollektif"/>
              </a:rPr>
              <a:t>booking_status: Status of the booking.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3771450"/>
            <a:ext cx="10815438" cy="908167"/>
          </a:xfrm>
          <a:custGeom>
            <a:avLst/>
            <a:gdLst/>
            <a:ahLst/>
            <a:cxnLst/>
            <a:rect r="r" b="b" t="t" l="l"/>
            <a:pathLst>
              <a:path h="908167" w="10815438">
                <a:moveTo>
                  <a:pt x="0" y="0"/>
                </a:moveTo>
                <a:lnTo>
                  <a:pt x="10815438" y="0"/>
                </a:lnTo>
                <a:lnTo>
                  <a:pt x="10815438" y="908166"/>
                </a:lnTo>
                <a:lnTo>
                  <a:pt x="0" y="908166"/>
                </a:lnTo>
                <a:lnTo>
                  <a:pt x="0" y="0"/>
                </a:lnTo>
                <a:close/>
              </a:path>
            </a:pathLst>
          </a:custGeom>
          <a:blipFill>
            <a:blip r:embed="rId4"/>
            <a:stretch>
              <a:fillRect l="0" t="0" r="0" b="0"/>
            </a:stretch>
          </a:blipFill>
        </p:spPr>
      </p:sp>
      <p:sp>
        <p:nvSpPr>
          <p:cNvPr name="Freeform 15" id="15"/>
          <p:cNvSpPr/>
          <p:nvPr/>
        </p:nvSpPr>
        <p:spPr>
          <a:xfrm flipH="false" flipV="false" rot="0">
            <a:off x="6122575" y="5576354"/>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122575" y="5081304"/>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1505358" y="1013900"/>
            <a:ext cx="6239170" cy="667258"/>
            <a:chOff x="0" y="0"/>
            <a:chExt cx="3800029" cy="406400"/>
          </a:xfrm>
        </p:grpSpPr>
        <p:sp>
          <p:nvSpPr>
            <p:cNvPr name="Freeform 18" id="18"/>
            <p:cNvSpPr/>
            <p:nvPr/>
          </p:nvSpPr>
          <p:spPr>
            <a:xfrm flipH="false" flipV="false" rot="0">
              <a:off x="0" y="0"/>
              <a:ext cx="3800029" cy="406400"/>
            </a:xfrm>
            <a:custGeom>
              <a:avLst/>
              <a:gdLst/>
              <a:ahLst/>
              <a:cxnLst/>
              <a:rect r="r" b="b" t="t" l="l"/>
              <a:pathLst>
                <a:path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9" id="19"/>
            <p:cNvSpPr txBox="true"/>
            <p:nvPr/>
          </p:nvSpPr>
          <p:spPr>
            <a:xfrm>
              <a:off x="0" y="-57150"/>
              <a:ext cx="3800029" cy="46355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5960719" y="5845291"/>
            <a:ext cx="8572280"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Total reservations count.</a:t>
            </a:r>
          </a:p>
          <a:p>
            <a:pPr algn="l" marL="561336" indent="-280668" lvl="1">
              <a:lnSpc>
                <a:spcPts val="3899"/>
              </a:lnSpc>
              <a:spcBef>
                <a:spcPct val="0"/>
              </a:spcBef>
              <a:buFont typeface="Arial"/>
              <a:buChar char="•"/>
            </a:pPr>
            <a:r>
              <a:rPr lang="en-US" sz="2599">
                <a:solidFill>
                  <a:srgbClr val="FFFFFF"/>
                </a:solidFill>
                <a:latin typeface="Open Sans 2"/>
              </a:rPr>
              <a:t>Any notable trends or observations.</a:t>
            </a:r>
          </a:p>
        </p:txBody>
      </p:sp>
      <p:sp>
        <p:nvSpPr>
          <p:cNvPr name="TextBox 22" id="22"/>
          <p:cNvSpPr txBox="true"/>
          <p:nvPr/>
        </p:nvSpPr>
        <p:spPr>
          <a:xfrm rot="0">
            <a:off x="6527113" y="5124450"/>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3" id="23"/>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Total Number of Reservations</a:t>
            </a:r>
          </a:p>
        </p:txBody>
      </p:sp>
      <p:sp>
        <p:nvSpPr>
          <p:cNvPr name="Freeform 24" id="24"/>
          <p:cNvSpPr/>
          <p:nvPr/>
        </p:nvSpPr>
        <p:spPr>
          <a:xfrm flipH="false" flipV="false" rot="0">
            <a:off x="13898457" y="5265068"/>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3919930" y="5338134"/>
            <a:ext cx="2452858" cy="572238"/>
          </a:xfrm>
          <a:prstGeom prst="rect">
            <a:avLst/>
          </a:prstGeom>
        </p:spPr>
        <p:txBody>
          <a:bodyPr anchor="t" rtlCol="false" tIns="0" lIns="0" bIns="0" rIns="0">
            <a:spAutoFit/>
          </a:bodyPr>
          <a:lstStyle/>
          <a:p>
            <a:pPr algn="ctr">
              <a:lnSpc>
                <a:spcPts val="4684"/>
              </a:lnSpc>
            </a:pPr>
            <a:r>
              <a:rPr lang="en-US" sz="3345">
                <a:solidFill>
                  <a:srgbClr val="FFFFFF"/>
                </a:solidFill>
                <a:latin typeface="Roboto Bold"/>
              </a:rPr>
              <a:t>700</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6239170" cy="667258"/>
            <a:chOff x="0" y="0"/>
            <a:chExt cx="3800029" cy="406400"/>
          </a:xfrm>
        </p:grpSpPr>
        <p:sp>
          <p:nvSpPr>
            <p:cNvPr name="Freeform 17" id="17"/>
            <p:cNvSpPr/>
            <p:nvPr/>
          </p:nvSpPr>
          <p:spPr>
            <a:xfrm flipH="false" flipV="false" rot="0">
              <a:off x="0" y="0"/>
              <a:ext cx="3800029" cy="406400"/>
            </a:xfrm>
            <a:custGeom>
              <a:avLst/>
              <a:gdLst/>
              <a:ahLst/>
              <a:cxnLst/>
              <a:rect r="r" b="b" t="t" l="l"/>
              <a:pathLst>
                <a:path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3800029"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122575" y="2871260"/>
            <a:ext cx="6908612" cy="2529469"/>
          </a:xfrm>
          <a:custGeom>
            <a:avLst/>
            <a:gdLst/>
            <a:ahLst/>
            <a:cxnLst/>
            <a:rect r="r" b="b" t="t" l="l"/>
            <a:pathLst>
              <a:path h="2529469" w="6908612">
                <a:moveTo>
                  <a:pt x="0" y="0"/>
                </a:moveTo>
                <a:lnTo>
                  <a:pt x="6908612" y="0"/>
                </a:lnTo>
                <a:lnTo>
                  <a:pt x="6908612" y="2529469"/>
                </a:lnTo>
                <a:lnTo>
                  <a:pt x="0" y="2529469"/>
                </a:lnTo>
                <a:lnTo>
                  <a:pt x="0" y="0"/>
                </a:lnTo>
                <a:close/>
              </a:path>
            </a:pathLst>
          </a:custGeom>
          <a:blipFill>
            <a:blip r:embed="rId10"/>
            <a:stretch>
              <a:fillRect l="0" t="0" r="0" b="0"/>
            </a:stretch>
          </a:blipFill>
        </p:spPr>
      </p:sp>
      <p:sp>
        <p:nvSpPr>
          <p:cNvPr name="TextBox 21" id="21"/>
          <p:cNvSpPr txBox="true"/>
          <p:nvPr/>
        </p:nvSpPr>
        <p:spPr>
          <a:xfrm rot="0">
            <a:off x="5960719" y="6514632"/>
            <a:ext cx="8572280"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The most popular meal plan among guests.</a:t>
            </a:r>
          </a:p>
          <a:p>
            <a:pPr algn="l" marL="561336" indent="-280668" lvl="1">
              <a:lnSpc>
                <a:spcPts val="3899"/>
              </a:lnSpc>
              <a:spcBef>
                <a:spcPct val="0"/>
              </a:spcBef>
              <a:buFont typeface="Arial"/>
              <a:buChar char="•"/>
            </a:pPr>
            <a:r>
              <a:rPr lang="en-US" sz="2599">
                <a:solidFill>
                  <a:srgbClr val="FFFFFF"/>
                </a:solidFill>
                <a:latin typeface="Open Sans 2"/>
              </a:rPr>
              <a:t>Possible reasons for its popularity.</a:t>
            </a:r>
          </a:p>
        </p:txBody>
      </p:sp>
      <p:sp>
        <p:nvSpPr>
          <p:cNvPr name="TextBox 22" id="22"/>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3" id="23"/>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Most Popular Meal Plan</a:t>
            </a:r>
          </a:p>
        </p:txBody>
      </p:sp>
      <p:sp>
        <p:nvSpPr>
          <p:cNvPr name="Freeform 24" id="24"/>
          <p:cNvSpPr/>
          <p:nvPr/>
        </p:nvSpPr>
        <p:spPr>
          <a:xfrm flipH="false" flipV="false" rot="0">
            <a:off x="13855510" y="5919187"/>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3876983" y="6121526"/>
            <a:ext cx="2452858" cy="332740"/>
          </a:xfrm>
          <a:prstGeom prst="rect">
            <a:avLst/>
          </a:prstGeom>
        </p:spPr>
        <p:txBody>
          <a:bodyPr anchor="t" rtlCol="false" tIns="0" lIns="0" bIns="0" rIns="0">
            <a:spAutoFit/>
          </a:bodyPr>
          <a:lstStyle/>
          <a:p>
            <a:pPr algn="ctr">
              <a:lnSpc>
                <a:spcPts val="2659"/>
              </a:lnSpc>
            </a:pPr>
            <a:r>
              <a:rPr lang="en-US" sz="1899">
                <a:solidFill>
                  <a:srgbClr val="FFFFFF"/>
                </a:solidFill>
                <a:latin typeface="Roboto Bold"/>
              </a:rPr>
              <a:t>MEAL PLAN 1 - 527</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10537441" cy="667258"/>
            <a:chOff x="0" y="0"/>
            <a:chExt cx="6417934" cy="406400"/>
          </a:xfrm>
        </p:grpSpPr>
        <p:sp>
          <p:nvSpPr>
            <p:cNvPr name="Freeform 17" id="17"/>
            <p:cNvSpPr/>
            <p:nvPr/>
          </p:nvSpPr>
          <p:spPr>
            <a:xfrm flipH="false" flipV="false" rot="0">
              <a:off x="0" y="0"/>
              <a:ext cx="6417934" cy="406400"/>
            </a:xfrm>
            <a:custGeom>
              <a:avLst/>
              <a:gdLst/>
              <a:ahLst/>
              <a:cxnLst/>
              <a:rect r="r" b="b" t="t" l="l"/>
              <a:pathLst>
                <a:path h="406400" w="6417934">
                  <a:moveTo>
                    <a:pt x="6214734" y="0"/>
                  </a:moveTo>
                  <a:cubicBezTo>
                    <a:pt x="6326958" y="0"/>
                    <a:pt x="6417934" y="90976"/>
                    <a:pt x="6417934" y="203200"/>
                  </a:cubicBezTo>
                  <a:cubicBezTo>
                    <a:pt x="6417934" y="315424"/>
                    <a:pt x="6326958" y="406400"/>
                    <a:pt x="6214734"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6417934"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122575" y="3169189"/>
            <a:ext cx="9062367" cy="1872390"/>
          </a:xfrm>
          <a:custGeom>
            <a:avLst/>
            <a:gdLst/>
            <a:ahLst/>
            <a:cxnLst/>
            <a:rect r="r" b="b" t="t" l="l"/>
            <a:pathLst>
              <a:path h="1872390" w="9062367">
                <a:moveTo>
                  <a:pt x="0" y="0"/>
                </a:moveTo>
                <a:lnTo>
                  <a:pt x="9062367" y="0"/>
                </a:lnTo>
                <a:lnTo>
                  <a:pt x="9062367" y="1872390"/>
                </a:lnTo>
                <a:lnTo>
                  <a:pt x="0" y="1872390"/>
                </a:lnTo>
                <a:lnTo>
                  <a:pt x="0" y="0"/>
                </a:lnTo>
                <a:close/>
              </a:path>
            </a:pathLst>
          </a:custGeom>
          <a:blipFill>
            <a:blip r:embed="rId10"/>
            <a:stretch>
              <a:fillRect l="0" t="0" r="0" b="0"/>
            </a:stretch>
          </a:blipFill>
        </p:spPr>
      </p:sp>
      <p:sp>
        <p:nvSpPr>
          <p:cNvPr name="TextBox 21" id="21"/>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Average room price for reservations involving children.</a:t>
            </a:r>
          </a:p>
          <a:p>
            <a:pPr algn="l" marL="561336" indent="-280668" lvl="1">
              <a:lnSpc>
                <a:spcPts val="3899"/>
              </a:lnSpc>
              <a:spcBef>
                <a:spcPct val="0"/>
              </a:spcBef>
              <a:buFont typeface="Arial"/>
              <a:buChar char="•"/>
            </a:pPr>
            <a:r>
              <a:rPr lang="en-US" sz="2599">
                <a:solidFill>
                  <a:srgbClr val="FFFFFF"/>
                </a:solidFill>
                <a:latin typeface="Open Sans 2"/>
              </a:rPr>
              <a:t>Comparison with overall average room price.</a:t>
            </a:r>
          </a:p>
        </p:txBody>
      </p:sp>
      <p:sp>
        <p:nvSpPr>
          <p:cNvPr name="TextBox 22" id="22"/>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3" id="23"/>
          <p:cNvSpPr txBox="true"/>
          <p:nvPr/>
        </p:nvSpPr>
        <p:spPr>
          <a:xfrm rot="0">
            <a:off x="2246783" y="1058148"/>
            <a:ext cx="10098293"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Average Price per Room for Reservations with Children</a:t>
            </a:r>
          </a:p>
        </p:txBody>
      </p:sp>
      <p:sp>
        <p:nvSpPr>
          <p:cNvPr name="Freeform 24" id="24"/>
          <p:cNvSpPr/>
          <p:nvPr/>
        </p:nvSpPr>
        <p:spPr>
          <a:xfrm flipH="false" flipV="false" rot="0">
            <a:off x="13937040" y="5623124"/>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3958513" y="5696190"/>
            <a:ext cx="2452858" cy="572238"/>
          </a:xfrm>
          <a:prstGeom prst="rect">
            <a:avLst/>
          </a:prstGeom>
        </p:spPr>
        <p:txBody>
          <a:bodyPr anchor="t" rtlCol="false" tIns="0" lIns="0" bIns="0" rIns="0">
            <a:spAutoFit/>
          </a:bodyPr>
          <a:lstStyle/>
          <a:p>
            <a:pPr algn="ctr">
              <a:lnSpc>
                <a:spcPts val="4684"/>
              </a:lnSpc>
            </a:pPr>
            <a:r>
              <a:rPr lang="en-US" sz="3345">
                <a:solidFill>
                  <a:srgbClr val="FFFFFF"/>
                </a:solidFill>
                <a:latin typeface="Roboto Bold"/>
              </a:rPr>
              <a:t>144.56</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6239170" cy="667258"/>
            <a:chOff x="0" y="0"/>
            <a:chExt cx="3800029" cy="406400"/>
          </a:xfrm>
        </p:grpSpPr>
        <p:sp>
          <p:nvSpPr>
            <p:cNvPr name="Freeform 17" id="17"/>
            <p:cNvSpPr/>
            <p:nvPr/>
          </p:nvSpPr>
          <p:spPr>
            <a:xfrm flipH="false" flipV="false" rot="0">
              <a:off x="0" y="0"/>
              <a:ext cx="3800029" cy="406400"/>
            </a:xfrm>
            <a:custGeom>
              <a:avLst/>
              <a:gdLst/>
              <a:ahLst/>
              <a:cxnLst/>
              <a:rect r="r" b="b" t="t" l="l"/>
              <a:pathLst>
                <a:path h="406400" w="3800029">
                  <a:moveTo>
                    <a:pt x="3596829" y="0"/>
                  </a:moveTo>
                  <a:cubicBezTo>
                    <a:pt x="3709053" y="0"/>
                    <a:pt x="3800029" y="90976"/>
                    <a:pt x="3800029" y="203200"/>
                  </a:cubicBezTo>
                  <a:cubicBezTo>
                    <a:pt x="3800029" y="315424"/>
                    <a:pt x="3709053" y="406400"/>
                    <a:pt x="3596829"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3800029"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122575" y="2641425"/>
            <a:ext cx="7387868" cy="2928245"/>
          </a:xfrm>
          <a:custGeom>
            <a:avLst/>
            <a:gdLst/>
            <a:ahLst/>
            <a:cxnLst/>
            <a:rect r="r" b="b" t="t" l="l"/>
            <a:pathLst>
              <a:path h="2928245" w="7387868">
                <a:moveTo>
                  <a:pt x="0" y="0"/>
                </a:moveTo>
                <a:lnTo>
                  <a:pt x="7387868" y="0"/>
                </a:lnTo>
                <a:lnTo>
                  <a:pt x="7387868" y="2928245"/>
                </a:lnTo>
                <a:lnTo>
                  <a:pt x="0" y="2928245"/>
                </a:lnTo>
                <a:lnTo>
                  <a:pt x="0" y="0"/>
                </a:lnTo>
                <a:close/>
              </a:path>
            </a:pathLst>
          </a:custGeom>
          <a:blipFill>
            <a:blip r:embed="rId10"/>
            <a:stretch>
              <a:fillRect l="0" t="0" r="0" b="0"/>
            </a:stretch>
          </a:blipFill>
        </p:spPr>
      </p:sp>
      <p:sp>
        <p:nvSpPr>
          <p:cNvPr name="TextBox 21" id="21"/>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Number of reservations for a specific year.</a:t>
            </a:r>
          </a:p>
          <a:p>
            <a:pPr algn="l" marL="561336" indent="-280668" lvl="1">
              <a:lnSpc>
                <a:spcPts val="3899"/>
              </a:lnSpc>
              <a:spcBef>
                <a:spcPct val="0"/>
              </a:spcBef>
              <a:buFont typeface="Arial"/>
              <a:buChar char="•"/>
            </a:pPr>
            <a:r>
              <a:rPr lang="en-US" sz="2599">
                <a:solidFill>
                  <a:srgbClr val="FFFFFF"/>
                </a:solidFill>
                <a:latin typeface="Open Sans 2"/>
              </a:rPr>
              <a:t>Yearly trends and patterns.</a:t>
            </a:r>
          </a:p>
        </p:txBody>
      </p:sp>
      <p:sp>
        <p:nvSpPr>
          <p:cNvPr name="TextBox 22" id="22"/>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3" id="23"/>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Reservations by Year</a:t>
            </a:r>
          </a:p>
        </p:txBody>
      </p:sp>
      <p:sp>
        <p:nvSpPr>
          <p:cNvPr name="Freeform 24" id="24"/>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3876983" y="5805771"/>
            <a:ext cx="2452858" cy="572238"/>
          </a:xfrm>
          <a:prstGeom prst="rect">
            <a:avLst/>
          </a:prstGeom>
        </p:spPr>
        <p:txBody>
          <a:bodyPr anchor="t" rtlCol="false" tIns="0" lIns="0" bIns="0" rIns="0">
            <a:spAutoFit/>
          </a:bodyPr>
          <a:lstStyle/>
          <a:p>
            <a:pPr algn="ctr">
              <a:lnSpc>
                <a:spcPts val="4684"/>
              </a:lnSpc>
            </a:pPr>
            <a:r>
              <a:rPr lang="en-US" sz="3345">
                <a:solidFill>
                  <a:srgbClr val="FFFFFF"/>
                </a:solidFill>
                <a:latin typeface="Roboto Bold"/>
              </a:rPr>
              <a:t>2018- 577</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2780112"/>
            <a:ext cx="7388346" cy="2711767"/>
          </a:xfrm>
          <a:custGeom>
            <a:avLst/>
            <a:gdLst/>
            <a:ahLst/>
            <a:cxnLst/>
            <a:rect r="r" b="b" t="t" l="l"/>
            <a:pathLst>
              <a:path h="2711767" w="7388346">
                <a:moveTo>
                  <a:pt x="0" y="0"/>
                </a:moveTo>
                <a:lnTo>
                  <a:pt x="7388347" y="0"/>
                </a:lnTo>
                <a:lnTo>
                  <a:pt x="7388347" y="2711766"/>
                </a:lnTo>
                <a:lnTo>
                  <a:pt x="0" y="2711766"/>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The most frequently booked room type.</a:t>
            </a:r>
          </a:p>
          <a:p>
            <a:pPr algn="l" marL="561336" indent="-280668" lvl="1">
              <a:lnSpc>
                <a:spcPts val="3899"/>
              </a:lnSpc>
              <a:spcBef>
                <a:spcPct val="0"/>
              </a:spcBef>
              <a:buFont typeface="Arial"/>
              <a:buChar char="•"/>
            </a:pPr>
            <a:r>
              <a:rPr lang="en-US" sz="2599">
                <a:solidFill>
                  <a:srgbClr val="FFFFFF"/>
                </a:solidFill>
                <a:latin typeface="Open Sans 2"/>
              </a:rPr>
              <a:t>Possible reasons for its popularity.</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Most Commonly Booked Room Type</a:t>
            </a:r>
          </a:p>
        </p:txBody>
      </p:sp>
      <p:sp>
        <p:nvSpPr>
          <p:cNvPr name="TextBox 25" id="25"/>
          <p:cNvSpPr txBox="true"/>
          <p:nvPr/>
        </p:nvSpPr>
        <p:spPr>
          <a:xfrm rot="0">
            <a:off x="13855510" y="5935044"/>
            <a:ext cx="2452858" cy="332740"/>
          </a:xfrm>
          <a:prstGeom prst="rect">
            <a:avLst/>
          </a:prstGeom>
        </p:spPr>
        <p:txBody>
          <a:bodyPr anchor="t" rtlCol="false" tIns="0" lIns="0" bIns="0" rIns="0">
            <a:spAutoFit/>
          </a:bodyPr>
          <a:lstStyle/>
          <a:p>
            <a:pPr algn="ctr">
              <a:lnSpc>
                <a:spcPts val="2659"/>
              </a:lnSpc>
            </a:pPr>
            <a:r>
              <a:rPr lang="en-US" sz="1899">
                <a:solidFill>
                  <a:srgbClr val="FFFFFF"/>
                </a:solidFill>
                <a:latin typeface="Roboto Bold"/>
              </a:rPr>
              <a:t>ROOM TYPE 1 -534</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2408607"/>
            <a:ext cx="16230600" cy="5469786"/>
            <a:chOff x="0" y="0"/>
            <a:chExt cx="1750917" cy="590067"/>
          </a:xfrm>
        </p:grpSpPr>
        <p:sp>
          <p:nvSpPr>
            <p:cNvPr name="Freeform 4" id="4"/>
            <p:cNvSpPr/>
            <p:nvPr/>
          </p:nvSpPr>
          <p:spPr>
            <a:xfrm flipH="false" flipV="false" rot="0">
              <a:off x="0" y="0"/>
              <a:ext cx="1750917" cy="590067"/>
            </a:xfrm>
            <a:custGeom>
              <a:avLst/>
              <a:gdLst/>
              <a:ahLst/>
              <a:cxnLst/>
              <a:rect r="r" b="b" t="t" l="l"/>
              <a:pathLst>
                <a:path h="590067" w="1750917">
                  <a:moveTo>
                    <a:pt x="17172" y="0"/>
                  </a:moveTo>
                  <a:lnTo>
                    <a:pt x="1733745" y="0"/>
                  </a:lnTo>
                  <a:cubicBezTo>
                    <a:pt x="1738300" y="0"/>
                    <a:pt x="1742667" y="1809"/>
                    <a:pt x="1745888" y="5030"/>
                  </a:cubicBezTo>
                  <a:cubicBezTo>
                    <a:pt x="1749108" y="8250"/>
                    <a:pt x="1750917" y="12618"/>
                    <a:pt x="1750917" y="17172"/>
                  </a:cubicBezTo>
                  <a:lnTo>
                    <a:pt x="1750917" y="572895"/>
                  </a:lnTo>
                  <a:cubicBezTo>
                    <a:pt x="1750917" y="582379"/>
                    <a:pt x="1743229" y="590067"/>
                    <a:pt x="1733745" y="590067"/>
                  </a:cubicBezTo>
                  <a:lnTo>
                    <a:pt x="17172" y="590067"/>
                  </a:lnTo>
                  <a:cubicBezTo>
                    <a:pt x="7688" y="590067"/>
                    <a:pt x="0" y="582379"/>
                    <a:pt x="0" y="572895"/>
                  </a:cubicBezTo>
                  <a:lnTo>
                    <a:pt x="0" y="17172"/>
                  </a:lnTo>
                  <a:cubicBezTo>
                    <a:pt x="0" y="7688"/>
                    <a:pt x="7688" y="0"/>
                    <a:pt x="1717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5" id="5"/>
            <p:cNvSpPr txBox="true"/>
            <p:nvPr/>
          </p:nvSpPr>
          <p:spPr>
            <a:xfrm>
              <a:off x="0" y="19050"/>
              <a:ext cx="1750917" cy="571017"/>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5443330" y="1028700"/>
            <a:ext cx="1815970" cy="605323"/>
            <a:chOff x="0" y="0"/>
            <a:chExt cx="2421294" cy="807098"/>
          </a:xfrm>
        </p:grpSpPr>
        <p:grpSp>
          <p:nvGrpSpPr>
            <p:cNvPr name="Group 7" id="7"/>
            <p:cNvGrpSpPr/>
            <p:nvPr/>
          </p:nvGrpSpPr>
          <p:grpSpPr>
            <a:xfrm rot="0">
              <a:off x="0" y="0"/>
              <a:ext cx="1614196" cy="80709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14196" y="0"/>
              <a:ext cx="807098" cy="807098"/>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3" id="13"/>
          <p:cNvSpPr/>
          <p:nvPr/>
        </p:nvSpPr>
        <p:spPr>
          <a:xfrm flipH="false" flipV="false" rot="0">
            <a:off x="4624942" y="2703621"/>
            <a:ext cx="2620437" cy="2135656"/>
          </a:xfrm>
          <a:custGeom>
            <a:avLst/>
            <a:gdLst/>
            <a:ahLst/>
            <a:cxnLst/>
            <a:rect r="r" b="b" t="t" l="l"/>
            <a:pathLst>
              <a:path h="2135656" w="2620437">
                <a:moveTo>
                  <a:pt x="0" y="0"/>
                </a:moveTo>
                <a:lnTo>
                  <a:pt x="2620438" y="0"/>
                </a:lnTo>
                <a:lnTo>
                  <a:pt x="2620438" y="2135657"/>
                </a:lnTo>
                <a:lnTo>
                  <a:pt x="0" y="2135657"/>
                </a:lnTo>
                <a:lnTo>
                  <a:pt x="0" y="0"/>
                </a:lnTo>
                <a:close/>
              </a:path>
            </a:pathLst>
          </a:custGeom>
          <a:blipFill>
            <a:blip r:embed="rId3">
              <a:alphaModFix amt="26000"/>
            </a:blip>
            <a:stretch>
              <a:fillRect l="0" t="0" r="0" b="0"/>
            </a:stretch>
          </a:blipFill>
        </p:spPr>
      </p:sp>
      <p:sp>
        <p:nvSpPr>
          <p:cNvPr name="Freeform 14" id="14"/>
          <p:cNvSpPr/>
          <p:nvPr/>
        </p:nvSpPr>
        <p:spPr>
          <a:xfrm flipH="false" flipV="false" rot="0">
            <a:off x="6122575" y="6245695"/>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122575" y="5750645"/>
            <a:ext cx="374582" cy="374582"/>
          </a:xfrm>
          <a:custGeom>
            <a:avLst/>
            <a:gdLst/>
            <a:ahLst/>
            <a:cxnLst/>
            <a:rect r="r" b="b" t="t" l="l"/>
            <a:pathLst>
              <a:path h="374582" w="374582">
                <a:moveTo>
                  <a:pt x="0" y="0"/>
                </a:moveTo>
                <a:lnTo>
                  <a:pt x="374582" y="0"/>
                </a:lnTo>
                <a:lnTo>
                  <a:pt x="374582" y="374582"/>
                </a:lnTo>
                <a:lnTo>
                  <a:pt x="0" y="374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505358" y="1013900"/>
            <a:ext cx="7444102" cy="667258"/>
            <a:chOff x="0" y="0"/>
            <a:chExt cx="4533905" cy="406400"/>
          </a:xfrm>
        </p:grpSpPr>
        <p:sp>
          <p:nvSpPr>
            <p:cNvPr name="Freeform 17" id="17"/>
            <p:cNvSpPr/>
            <p:nvPr/>
          </p:nvSpPr>
          <p:spPr>
            <a:xfrm flipH="false" flipV="false" rot="0">
              <a:off x="0" y="0"/>
              <a:ext cx="4533905" cy="406400"/>
            </a:xfrm>
            <a:custGeom>
              <a:avLst/>
              <a:gdLst/>
              <a:ahLst/>
              <a:cxnLst/>
              <a:rect r="r" b="b" t="t" l="l"/>
              <a:pathLst>
                <a:path h="406400" w="4533905">
                  <a:moveTo>
                    <a:pt x="4330705" y="0"/>
                  </a:moveTo>
                  <a:cubicBezTo>
                    <a:pt x="4442930" y="0"/>
                    <a:pt x="4533905" y="90976"/>
                    <a:pt x="4533905" y="203200"/>
                  </a:cubicBezTo>
                  <a:cubicBezTo>
                    <a:pt x="4533905" y="315424"/>
                    <a:pt x="4442930" y="406400"/>
                    <a:pt x="4330705"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8" id="18"/>
            <p:cNvSpPr txBox="true"/>
            <p:nvPr/>
          </p:nvSpPr>
          <p:spPr>
            <a:xfrm>
              <a:off x="0" y="-57150"/>
              <a:ext cx="4533905" cy="46355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028700" y="854704"/>
            <a:ext cx="953315" cy="953315"/>
          </a:xfrm>
          <a:custGeom>
            <a:avLst/>
            <a:gdLst/>
            <a:ahLst/>
            <a:cxnLst/>
            <a:rect r="r" b="b" t="t" l="l"/>
            <a:pathLst>
              <a:path h="953315" w="953315">
                <a:moveTo>
                  <a:pt x="0" y="0"/>
                </a:moveTo>
                <a:lnTo>
                  <a:pt x="953315" y="0"/>
                </a:lnTo>
                <a:lnTo>
                  <a:pt x="953315" y="953315"/>
                </a:lnTo>
                <a:lnTo>
                  <a:pt x="0" y="9533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3855510" y="5732705"/>
            <a:ext cx="2495805" cy="785044"/>
          </a:xfrm>
          <a:custGeom>
            <a:avLst/>
            <a:gdLst/>
            <a:ahLst/>
            <a:cxnLst/>
            <a:rect r="r" b="b" t="t" l="l"/>
            <a:pathLst>
              <a:path h="785044" w="2495805">
                <a:moveTo>
                  <a:pt x="0" y="0"/>
                </a:moveTo>
                <a:lnTo>
                  <a:pt x="2495805" y="0"/>
                </a:lnTo>
                <a:lnTo>
                  <a:pt x="2495805" y="785044"/>
                </a:lnTo>
                <a:lnTo>
                  <a:pt x="0" y="785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122575" y="3213189"/>
            <a:ext cx="9097106" cy="2052791"/>
          </a:xfrm>
          <a:custGeom>
            <a:avLst/>
            <a:gdLst/>
            <a:ahLst/>
            <a:cxnLst/>
            <a:rect r="r" b="b" t="t" l="l"/>
            <a:pathLst>
              <a:path h="2052791" w="9097106">
                <a:moveTo>
                  <a:pt x="0" y="0"/>
                </a:moveTo>
                <a:lnTo>
                  <a:pt x="9097107" y="0"/>
                </a:lnTo>
                <a:lnTo>
                  <a:pt x="9097107" y="2052791"/>
                </a:lnTo>
                <a:lnTo>
                  <a:pt x="0" y="2052791"/>
                </a:lnTo>
                <a:lnTo>
                  <a:pt x="0" y="0"/>
                </a:lnTo>
                <a:close/>
              </a:path>
            </a:pathLst>
          </a:custGeom>
          <a:blipFill>
            <a:blip r:embed="rId12"/>
            <a:stretch>
              <a:fillRect l="0" t="0" r="0" b="0"/>
            </a:stretch>
          </a:blipFill>
        </p:spPr>
      </p:sp>
      <p:sp>
        <p:nvSpPr>
          <p:cNvPr name="TextBox 22" id="22"/>
          <p:cNvSpPr txBox="true"/>
          <p:nvPr/>
        </p:nvSpPr>
        <p:spPr>
          <a:xfrm rot="0">
            <a:off x="5960719" y="6514632"/>
            <a:ext cx="9224224" cy="948691"/>
          </a:xfrm>
          <a:prstGeom prst="rect">
            <a:avLst/>
          </a:prstGeom>
        </p:spPr>
        <p:txBody>
          <a:bodyPr anchor="t" rtlCol="false" tIns="0" lIns="0" bIns="0" rIns="0">
            <a:spAutoFit/>
          </a:bodyPr>
          <a:lstStyle/>
          <a:p>
            <a:pPr algn="l" marL="561336" indent="-280668" lvl="1">
              <a:lnSpc>
                <a:spcPts val="3899"/>
              </a:lnSpc>
              <a:buFont typeface="Arial"/>
              <a:buChar char="•"/>
            </a:pPr>
            <a:r>
              <a:rPr lang="en-US" sz="2599">
                <a:solidFill>
                  <a:srgbClr val="FFFFFF"/>
                </a:solidFill>
                <a:latin typeface="Open Sans 2"/>
              </a:rPr>
              <a:t>Number of reservations including weekend nights.</a:t>
            </a:r>
          </a:p>
          <a:p>
            <a:pPr algn="l" marL="561336" indent="-280668" lvl="1">
              <a:lnSpc>
                <a:spcPts val="3899"/>
              </a:lnSpc>
              <a:spcBef>
                <a:spcPct val="0"/>
              </a:spcBef>
              <a:buFont typeface="Arial"/>
              <a:buChar char="•"/>
            </a:pPr>
            <a:r>
              <a:rPr lang="en-US" sz="2599">
                <a:solidFill>
                  <a:srgbClr val="FFFFFF"/>
                </a:solidFill>
                <a:latin typeface="Open Sans 2"/>
              </a:rPr>
              <a:t>Comparison with weekday reservations.</a:t>
            </a:r>
          </a:p>
        </p:txBody>
      </p:sp>
      <p:sp>
        <p:nvSpPr>
          <p:cNvPr name="TextBox 23" id="23"/>
          <p:cNvSpPr txBox="true"/>
          <p:nvPr/>
        </p:nvSpPr>
        <p:spPr>
          <a:xfrm rot="0">
            <a:off x="6527113" y="5793791"/>
            <a:ext cx="3032398" cy="269240"/>
          </a:xfrm>
          <a:prstGeom prst="rect">
            <a:avLst/>
          </a:prstGeom>
        </p:spPr>
        <p:txBody>
          <a:bodyPr anchor="t" rtlCol="false" tIns="0" lIns="0" bIns="0" rIns="0">
            <a:spAutoFit/>
          </a:bodyPr>
          <a:lstStyle/>
          <a:p>
            <a:pPr algn="l">
              <a:lnSpc>
                <a:spcPts val="1869"/>
              </a:lnSpc>
            </a:pPr>
            <a:r>
              <a:rPr lang="en-US" sz="1699" spc="67">
                <a:solidFill>
                  <a:srgbClr val="FFFFFF"/>
                </a:solidFill>
                <a:latin typeface="Kollektif Bold"/>
              </a:rPr>
              <a:t>INSIGHTS:</a:t>
            </a:r>
          </a:p>
        </p:txBody>
      </p:sp>
      <p:sp>
        <p:nvSpPr>
          <p:cNvPr name="TextBox 24" id="24"/>
          <p:cNvSpPr txBox="true"/>
          <p:nvPr/>
        </p:nvSpPr>
        <p:spPr>
          <a:xfrm rot="0">
            <a:off x="2246783" y="1058148"/>
            <a:ext cx="7682105" cy="493036"/>
          </a:xfrm>
          <a:prstGeom prst="rect">
            <a:avLst/>
          </a:prstGeom>
        </p:spPr>
        <p:txBody>
          <a:bodyPr anchor="t" rtlCol="false" tIns="0" lIns="0" bIns="0" rIns="0">
            <a:spAutoFit/>
          </a:bodyPr>
          <a:lstStyle/>
          <a:p>
            <a:pPr algn="l">
              <a:lnSpc>
                <a:spcPts val="3826"/>
              </a:lnSpc>
              <a:spcBef>
                <a:spcPct val="0"/>
              </a:spcBef>
            </a:pPr>
            <a:r>
              <a:rPr lang="en-US" sz="2733">
                <a:solidFill>
                  <a:srgbClr val="FFFFFF"/>
                </a:solidFill>
                <a:latin typeface="Poppins Medium"/>
              </a:rPr>
              <a:t>Weekend Reservations</a:t>
            </a:r>
          </a:p>
        </p:txBody>
      </p:sp>
      <p:sp>
        <p:nvSpPr>
          <p:cNvPr name="TextBox 25" id="25"/>
          <p:cNvSpPr txBox="true"/>
          <p:nvPr/>
        </p:nvSpPr>
        <p:spPr>
          <a:xfrm rot="0">
            <a:off x="13855510" y="5808728"/>
            <a:ext cx="2452858" cy="589915"/>
          </a:xfrm>
          <a:prstGeom prst="rect">
            <a:avLst/>
          </a:prstGeom>
        </p:spPr>
        <p:txBody>
          <a:bodyPr anchor="t" rtlCol="false" tIns="0" lIns="0" bIns="0" rIns="0">
            <a:spAutoFit/>
          </a:bodyPr>
          <a:lstStyle/>
          <a:p>
            <a:pPr algn="ctr">
              <a:lnSpc>
                <a:spcPts val="4759"/>
              </a:lnSpc>
            </a:pPr>
            <a:r>
              <a:rPr lang="en-US" sz="3399">
                <a:solidFill>
                  <a:srgbClr val="FFFFFF"/>
                </a:solidFill>
                <a:latin typeface="Roboto Bold"/>
              </a:rPr>
              <a:t>383</a:t>
            </a:r>
          </a:p>
        </p:txBody>
      </p:sp>
      <p:sp>
        <p:nvSpPr>
          <p:cNvPr name="Freeform 26" id="26"/>
          <p:cNvSpPr/>
          <p:nvPr/>
        </p:nvSpPr>
        <p:spPr>
          <a:xfrm flipH="false" flipV="false" rot="0">
            <a:off x="1505358" y="3749960"/>
            <a:ext cx="2652371" cy="2787079"/>
          </a:xfrm>
          <a:custGeom>
            <a:avLst/>
            <a:gdLst/>
            <a:ahLst/>
            <a:cxnLst/>
            <a:rect r="r" b="b" t="t" l="l"/>
            <a:pathLst>
              <a:path h="2787079" w="2652371">
                <a:moveTo>
                  <a:pt x="0" y="0"/>
                </a:moveTo>
                <a:lnTo>
                  <a:pt x="2652370" y="0"/>
                </a:lnTo>
                <a:lnTo>
                  <a:pt x="2652370" y="2787080"/>
                </a:lnTo>
                <a:lnTo>
                  <a:pt x="0" y="2787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DAGI-fANzfQ</dc:identifier>
  <dcterms:modified xsi:type="dcterms:W3CDTF">2011-08-01T06:04:30Z</dcterms:modified>
  <cp:revision>1</cp:revision>
  <dc:title>Hotel Reservation Analysis with SQL Project PPT</dc:title>
</cp:coreProperties>
</file>